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2"/>
  </p:handoutMasterIdLst>
  <p:sldIdLst>
    <p:sldId id="256" r:id="rId2"/>
    <p:sldId id="286" r:id="rId3"/>
    <p:sldId id="279" r:id="rId4"/>
    <p:sldId id="287" r:id="rId5"/>
    <p:sldId id="288" r:id="rId6"/>
    <p:sldId id="289" r:id="rId7"/>
    <p:sldId id="290" r:id="rId8"/>
    <p:sldId id="291" r:id="rId9"/>
    <p:sldId id="293" r:id="rId10"/>
    <p:sldId id="294" r:id="rId11"/>
    <p:sldId id="295" r:id="rId12"/>
    <p:sldId id="296" r:id="rId13"/>
    <p:sldId id="297" r:id="rId14"/>
    <p:sldId id="298" r:id="rId15"/>
    <p:sldId id="299" r:id="rId16"/>
    <p:sldId id="300" r:id="rId17"/>
    <p:sldId id="301" r:id="rId18"/>
    <p:sldId id="302" r:id="rId19"/>
    <p:sldId id="303" r:id="rId20"/>
    <p:sldId id="2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60" userDrawn="1">
          <p15:clr>
            <a:srgbClr val="A4A3A4"/>
          </p15:clr>
        </p15:guide>
        <p15:guide id="4" orient="horz" pos="368" userDrawn="1">
          <p15:clr>
            <a:srgbClr val="A4A3A4"/>
          </p15:clr>
        </p15:guide>
        <p15:guide id="5" orient="horz" pos="3960" userDrawn="1">
          <p15:clr>
            <a:srgbClr val="A4A3A4"/>
          </p15:clr>
        </p15:guide>
        <p15:guide id="6" pos="73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5" autoAdjust="0"/>
    <p:restoredTop sz="94660"/>
  </p:normalViewPr>
  <p:slideViewPr>
    <p:cSldViewPr snapToGrid="0">
      <p:cViewPr>
        <p:scale>
          <a:sx n="75" d="100"/>
          <a:sy n="75" d="100"/>
        </p:scale>
        <p:origin x="211" y="360"/>
      </p:cViewPr>
      <p:guideLst>
        <p:guide orient="horz" pos="2160"/>
        <p:guide pos="3840"/>
        <p:guide pos="360"/>
        <p:guide orient="horz" pos="368"/>
        <p:guide orient="horz" pos="3960"/>
        <p:guide pos="732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56" d="100"/>
          <a:sy n="56" d="100"/>
        </p:scale>
        <p:origin x="199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all" spc="50" baseline="0">
                <a:solidFill>
                  <a:schemeClr val="tx1">
                    <a:lumMod val="65000"/>
                    <a:lumOff val="35000"/>
                  </a:schemeClr>
                </a:solidFill>
                <a:latin typeface="+mn-lt"/>
                <a:ea typeface="+mn-ea"/>
                <a:cs typeface="+mn-cs"/>
              </a:defRPr>
            </a:pPr>
            <a:r>
              <a:rPr lang="en-US" b="0" cap="none" dirty="0" smtClean="0">
                <a:latin typeface="+mj-lt"/>
              </a:rPr>
              <a:t>Entertainment</a:t>
            </a:r>
            <a:endParaRPr lang="en-US" b="0" dirty="0">
              <a:latin typeface="+mj-lt"/>
            </a:endParaRPr>
          </a:p>
        </c:rich>
      </c:tx>
      <c:layout>
        <c:manualLayout>
          <c:xMode val="edge"/>
          <c:yMode val="edge"/>
          <c:x val="0.35208179808400886"/>
          <c:y val="0"/>
        </c:manualLayout>
      </c:layout>
      <c:overlay val="0"/>
      <c:spPr>
        <a:noFill/>
        <a:ln>
          <a:noFill/>
        </a:ln>
        <a:effectLst/>
      </c:spPr>
      <c:txPr>
        <a:bodyPr rot="0" spcFirstLastPara="1" vertOverflow="ellipsis" vert="horz" wrap="square" anchor="ctr" anchorCtr="1"/>
        <a:lstStyle/>
        <a:p>
          <a:pPr>
            <a:defRPr sz="2200" b="0"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spPr>
            <a:solidFill>
              <a:schemeClr val="accent1">
                <a:alpha val="70000"/>
              </a:schemeClr>
            </a:solidFill>
            <a:ln>
              <a:noFill/>
            </a:ln>
            <a:effectLst/>
          </c:spPr>
          <c:invertIfNegative val="0"/>
          <c:dPt>
            <c:idx val="1"/>
            <c:invertIfNegative val="0"/>
            <c:bubble3D val="0"/>
            <c:spPr>
              <a:solidFill>
                <a:schemeClr val="accent5">
                  <a:lumMod val="75000"/>
                </a:schemeClr>
              </a:solidFill>
              <a:ln>
                <a:noFill/>
              </a:ln>
              <a:effectLst/>
            </c:spPr>
          </c:dPt>
          <c:dPt>
            <c:idx val="2"/>
            <c:invertIfNegative val="0"/>
            <c:bubble3D val="0"/>
            <c:spPr>
              <a:solidFill>
                <a:schemeClr val="accent4">
                  <a:lumMod val="75000"/>
                </a:schemeClr>
              </a:solidFill>
              <a:ln>
                <a:noFill/>
              </a:ln>
              <a:effectLst/>
            </c:spPr>
          </c:dPt>
          <c:dPt>
            <c:idx val="3"/>
            <c:invertIfNegative val="0"/>
            <c:bubble3D val="0"/>
            <c:spPr>
              <a:solidFill>
                <a:schemeClr val="accent3">
                  <a:lumMod val="75000"/>
                </a:schemeClr>
              </a:solidFill>
              <a:ln>
                <a:noFill/>
              </a:ln>
              <a:effectLst/>
            </c:spPr>
          </c:dPt>
          <c:cat>
            <c:strRef>
              <c:f>Sheet1!$A$10:$A$14</c:f>
              <c:strCache>
                <c:ptCount val="5"/>
                <c:pt idx="0">
                  <c:v>Music</c:v>
                </c:pt>
                <c:pt idx="1">
                  <c:v>Movie</c:v>
                </c:pt>
                <c:pt idx="2">
                  <c:v>Video Game</c:v>
                </c:pt>
                <c:pt idx="3">
                  <c:v>Real Cash Gaming</c:v>
                </c:pt>
                <c:pt idx="4">
                  <c:v>Cryptocurrency</c:v>
                </c:pt>
              </c:strCache>
            </c:strRef>
          </c:cat>
          <c:val>
            <c:numRef>
              <c:f>Sheet1!$B$10:$B$14</c:f>
              <c:numCache>
                <c:formatCode>General</c:formatCode>
                <c:ptCount val="5"/>
                <c:pt idx="0">
                  <c:v>19</c:v>
                </c:pt>
                <c:pt idx="1">
                  <c:v>49</c:v>
                </c:pt>
                <c:pt idx="2">
                  <c:v>178</c:v>
                </c:pt>
                <c:pt idx="3">
                  <c:v>850</c:v>
                </c:pt>
                <c:pt idx="4" formatCode="#,##0">
                  <c:v>3000</c:v>
                </c:pt>
              </c:numCache>
            </c:numRef>
          </c:val>
          <c:extLst xmlns:c16r2="http://schemas.microsoft.com/office/drawing/2015/06/chart">
            <c:ext xmlns:c16="http://schemas.microsoft.com/office/drawing/2014/chart" uri="{C3380CC4-5D6E-409C-BE32-E72D297353CC}">
              <c16:uniqueId val="{00000000-0D97-4EF2-AEC1-5E96EEE9C295}"/>
            </c:ext>
          </c:extLst>
        </c:ser>
        <c:ser>
          <c:idx val="1"/>
          <c:order val="1"/>
          <c:spPr>
            <a:solidFill>
              <a:schemeClr val="accent2">
                <a:alpha val="70000"/>
              </a:schemeClr>
            </a:solidFill>
            <a:ln>
              <a:noFill/>
            </a:ln>
            <a:effectLst/>
          </c:spPr>
          <c:invertIfNegative val="0"/>
          <c:cat>
            <c:strRef>
              <c:f>Sheet1!$A$10:$A$14</c:f>
              <c:strCache>
                <c:ptCount val="5"/>
                <c:pt idx="0">
                  <c:v>Music</c:v>
                </c:pt>
                <c:pt idx="1">
                  <c:v>Movie</c:v>
                </c:pt>
                <c:pt idx="2">
                  <c:v>Video Game</c:v>
                </c:pt>
                <c:pt idx="3">
                  <c:v>Real Cash Gaming</c:v>
                </c:pt>
                <c:pt idx="4">
                  <c:v>Cryptocurrency</c:v>
                </c:pt>
              </c:strCache>
            </c:strRef>
          </c:cat>
          <c:val>
            <c:numRef>
              <c:f>Sheet1!$C$10:$C$14</c:f>
              <c:numCache>
                <c:formatCode>General</c:formatCode>
                <c:ptCount val="5"/>
                <c:pt idx="0">
                  <c:v>0</c:v>
                </c:pt>
                <c:pt idx="1">
                  <c:v>0</c:v>
                </c:pt>
                <c:pt idx="2">
                  <c:v>0</c:v>
                </c:pt>
                <c:pt idx="3">
                  <c:v>0</c:v>
                </c:pt>
                <c:pt idx="4">
                  <c:v>0</c:v>
                </c:pt>
              </c:numCache>
            </c:numRef>
          </c:val>
          <c:extLst xmlns:c16r2="http://schemas.microsoft.com/office/drawing/2015/06/chart">
            <c:ext xmlns:c16="http://schemas.microsoft.com/office/drawing/2014/chart" uri="{C3380CC4-5D6E-409C-BE32-E72D297353CC}">
              <c16:uniqueId val="{00000001-0D97-4EF2-AEC1-5E96EEE9C295}"/>
            </c:ext>
          </c:extLst>
        </c:ser>
        <c:dLbls>
          <c:showLegendKey val="0"/>
          <c:showVal val="0"/>
          <c:showCatName val="0"/>
          <c:showSerName val="0"/>
          <c:showPercent val="0"/>
          <c:showBubbleSize val="0"/>
        </c:dLbls>
        <c:gapWidth val="50"/>
        <c:overlap val="100"/>
        <c:axId val="320179152"/>
        <c:axId val="320179544"/>
      </c:barChart>
      <c:catAx>
        <c:axId val="320179152"/>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0179544"/>
        <c:crosses val="autoZero"/>
        <c:auto val="1"/>
        <c:lblAlgn val="ctr"/>
        <c:lblOffset val="100"/>
        <c:noMultiLvlLbl val="0"/>
      </c:catAx>
      <c:valAx>
        <c:axId val="320179544"/>
        <c:scaling>
          <c:orientation val="minMax"/>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Billons USD</a:t>
                </a:r>
              </a:p>
            </c:rich>
          </c:tx>
          <c:layout/>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01791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tx1">
                  <a:lumMod val="10000"/>
                  <a:lumOff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259C-4503-A1FC-ED1D52AA6CD3}"/>
              </c:ext>
            </c:extLst>
          </c:dPt>
          <c:dPt>
            <c:idx val="1"/>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3-259C-4503-A1FC-ED1D52AA6CD3}"/>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259C-4503-A1FC-ED1D52AA6CD3}"/>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259C-4503-A1FC-ED1D52AA6CD3}"/>
              </c:ext>
            </c:extLst>
          </c:dPt>
          <c:cat>
            <c:strRef>
              <c:f>Sheet1!$A$2:$A$5</c:f>
              <c:strCache>
                <c:ptCount val="2"/>
                <c:pt idx="0">
                  <c:v>1st Qtr</c:v>
                </c:pt>
                <c:pt idx="1">
                  <c:v>2nd Qtr</c:v>
                </c:pt>
              </c:strCache>
            </c:strRef>
          </c:cat>
          <c:val>
            <c:numRef>
              <c:f>Sheet1!$B$2:$B$5</c:f>
              <c:numCache>
                <c:formatCode>General</c:formatCode>
                <c:ptCount val="4"/>
                <c:pt idx="0">
                  <c:v>3</c:v>
                </c:pt>
                <c:pt idx="1">
                  <c:v>3</c:v>
                </c:pt>
              </c:numCache>
            </c:numRef>
          </c:val>
          <c:extLst xmlns:c16r2="http://schemas.microsoft.com/office/drawing/2015/06/chart">
            <c:ext xmlns:c16="http://schemas.microsoft.com/office/drawing/2014/chart" uri="{C3380CC4-5D6E-409C-BE32-E72D297353CC}">
              <c16:uniqueId val="{00000008-259C-4503-A1FC-ED1D52AA6CD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tx1">
                  <a:lumMod val="10000"/>
                  <a:lumOff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259C-4503-A1FC-ED1D52AA6CD3}"/>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259C-4503-A1FC-ED1D52AA6CD3}"/>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259C-4503-A1FC-ED1D52AA6CD3}"/>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259C-4503-A1FC-ED1D52AA6CD3}"/>
              </c:ext>
            </c:extLst>
          </c:dPt>
          <c:cat>
            <c:strRef>
              <c:f>Sheet1!$A$2:$A$5</c:f>
              <c:strCache>
                <c:ptCount val="2"/>
                <c:pt idx="0">
                  <c:v>1st Qtr</c:v>
                </c:pt>
                <c:pt idx="1">
                  <c:v>2nd Qtr</c:v>
                </c:pt>
              </c:strCache>
            </c:strRef>
          </c:cat>
          <c:val>
            <c:numRef>
              <c:f>Sheet1!$B$2:$B$5</c:f>
              <c:numCache>
                <c:formatCode>General</c:formatCode>
                <c:ptCount val="4"/>
                <c:pt idx="0">
                  <c:v>3</c:v>
                </c:pt>
                <c:pt idx="1">
                  <c:v>8</c:v>
                </c:pt>
              </c:numCache>
            </c:numRef>
          </c:val>
          <c:extLst xmlns:c16r2="http://schemas.microsoft.com/office/drawing/2015/06/chart">
            <c:ext xmlns:c16="http://schemas.microsoft.com/office/drawing/2014/chart" uri="{C3380CC4-5D6E-409C-BE32-E72D297353CC}">
              <c16:uniqueId val="{00000008-259C-4503-A1FC-ED1D52AA6CD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tx1">
                  <a:lumMod val="10000"/>
                  <a:lumOff val="9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259C-4503-A1FC-ED1D52AA6CD3}"/>
              </c:ext>
            </c:extLst>
          </c:dPt>
          <c:dPt>
            <c:idx val="1"/>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3-259C-4503-A1FC-ED1D52AA6CD3}"/>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259C-4503-A1FC-ED1D52AA6CD3}"/>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259C-4503-A1FC-ED1D52AA6CD3}"/>
              </c:ext>
            </c:extLst>
          </c:dPt>
          <c:cat>
            <c:strRef>
              <c:f>Sheet1!$A$2:$A$5</c:f>
              <c:strCache>
                <c:ptCount val="2"/>
                <c:pt idx="0">
                  <c:v>1st Qtr</c:v>
                </c:pt>
                <c:pt idx="1">
                  <c:v>2nd Qtr</c:v>
                </c:pt>
              </c:strCache>
            </c:strRef>
          </c:cat>
          <c:val>
            <c:numRef>
              <c:f>Sheet1!$B$2:$B$5</c:f>
              <c:numCache>
                <c:formatCode>General</c:formatCode>
                <c:ptCount val="4"/>
                <c:pt idx="0">
                  <c:v>3</c:v>
                </c:pt>
                <c:pt idx="1">
                  <c:v>3</c:v>
                </c:pt>
              </c:numCache>
            </c:numRef>
          </c:val>
          <c:extLst xmlns:c16r2="http://schemas.microsoft.com/office/drawing/2015/06/chart">
            <c:ext xmlns:c16="http://schemas.microsoft.com/office/drawing/2014/chart" uri="{C3380CC4-5D6E-409C-BE32-E72D297353CC}">
              <c16:uniqueId val="{00000008-259C-4503-A1FC-ED1D52AA6CD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2"/>
          <c:order val="0"/>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xmlns:c16r2="http://schemas.microsoft.com/office/drawing/2015/06/chart">
            <c:ext xmlns:c16="http://schemas.microsoft.com/office/drawing/2014/chart" uri="{C3380CC4-5D6E-409C-BE32-E72D297353CC}">
              <c16:uniqueId val="{00000002-03F5-42B9-9681-FD9AF5D66A0A}"/>
            </c:ext>
          </c:extLst>
        </c:ser>
        <c:dLbls>
          <c:showLegendKey val="0"/>
          <c:showVal val="0"/>
          <c:showCatName val="0"/>
          <c:showSerName val="0"/>
          <c:showPercent val="0"/>
          <c:showBubbleSize val="0"/>
        </c:dLbls>
        <c:gapWidth val="182"/>
        <c:axId val="764556296"/>
        <c:axId val="764557080"/>
      </c:barChart>
      <c:catAx>
        <c:axId val="764556296"/>
        <c:scaling>
          <c:orientation val="minMax"/>
        </c:scaling>
        <c:delete val="1"/>
        <c:axPos val="l"/>
        <c:numFmt formatCode="General" sourceLinked="1"/>
        <c:majorTickMark val="out"/>
        <c:minorTickMark val="none"/>
        <c:tickLblPos val="nextTo"/>
        <c:crossAx val="764557080"/>
        <c:crosses val="autoZero"/>
        <c:auto val="1"/>
        <c:lblAlgn val="ctr"/>
        <c:lblOffset val="100"/>
        <c:noMultiLvlLbl val="0"/>
      </c:catAx>
      <c:valAx>
        <c:axId val="764557080"/>
        <c:scaling>
          <c:orientation val="minMax"/>
        </c:scaling>
        <c:delete val="1"/>
        <c:axPos val="b"/>
        <c:numFmt formatCode="General" sourceLinked="1"/>
        <c:majorTickMark val="out"/>
        <c:minorTickMark val="none"/>
        <c:tickLblPos val="nextTo"/>
        <c:crossAx val="76455629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85A773AC-6D41-43F9-853B-683177AC5A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105D8E62-A0C6-480C-8547-1066AD1EC76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311606-6C51-411D-8EBF-55A3E822019A}" type="datetimeFigureOut">
              <a:rPr lang="en-US" smtClean="0"/>
              <a:t>6/13/2021</a:t>
            </a:fld>
            <a:endParaRPr lang="en-US"/>
          </a:p>
        </p:txBody>
      </p:sp>
      <p:sp>
        <p:nvSpPr>
          <p:cNvPr id="4" name="Footer Placeholder 3">
            <a:extLst>
              <a:ext uri="{FF2B5EF4-FFF2-40B4-BE49-F238E27FC236}">
                <a16:creationId xmlns:a16="http://schemas.microsoft.com/office/drawing/2014/main" xmlns="" id="{EB7BCBC7-CEE7-4F70-A87D-92FF44E59B5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7AC398EE-195E-42C2-965E-DD1D90F04B0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ACFDE9-6F2B-4E62-9795-E8616D83B63E}" type="slidenum">
              <a:rPr lang="en-US" smtClean="0"/>
              <a:t>‹#›</a:t>
            </a:fld>
            <a:endParaRPr lang="en-US"/>
          </a:p>
        </p:txBody>
      </p:sp>
    </p:spTree>
    <p:extLst>
      <p:ext uri="{BB962C8B-B14F-4D97-AF65-F5344CB8AC3E}">
        <p14:creationId xmlns:p14="http://schemas.microsoft.com/office/powerpoint/2010/main" val="371130122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025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xmlns="" id="{048848EA-D103-4AB2-AAE0-EC0B52ACBF4C}"/>
              </a:ext>
            </a:extLst>
          </p:cNvPr>
          <p:cNvSpPr>
            <a:spLocks noGrp="1"/>
          </p:cNvSpPr>
          <p:nvPr>
            <p:ph type="pic" sz="quarter" idx="10"/>
          </p:nvPr>
        </p:nvSpPr>
        <p:spPr>
          <a:xfrm>
            <a:off x="5334001" y="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p:spPr>
        <p:txBody>
          <a:bodyPr wrap="square">
            <a:noAutofit/>
          </a:bodyPr>
          <a:lstStyle>
            <a:lvl1pPr>
              <a:defRPr sz="800"/>
            </a:lvl1pPr>
          </a:lstStyle>
          <a:p>
            <a:endParaRPr lang="en-US"/>
          </a:p>
        </p:txBody>
      </p:sp>
      <p:sp>
        <p:nvSpPr>
          <p:cNvPr id="20" name="Picture Placeholder 19">
            <a:extLst>
              <a:ext uri="{FF2B5EF4-FFF2-40B4-BE49-F238E27FC236}">
                <a16:creationId xmlns:a16="http://schemas.microsoft.com/office/drawing/2014/main" xmlns="" id="{984DBD2D-49C2-4364-8D1E-1C35AEC34828}"/>
              </a:ext>
            </a:extLst>
          </p:cNvPr>
          <p:cNvSpPr>
            <a:spLocks noGrp="1"/>
          </p:cNvSpPr>
          <p:nvPr>
            <p:ph type="pic" sz="quarter" idx="11"/>
          </p:nvPr>
        </p:nvSpPr>
        <p:spPr>
          <a:xfrm>
            <a:off x="7620001" y="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p:spPr>
        <p:txBody>
          <a:bodyPr wrap="square">
            <a:noAutofit/>
          </a:bodyPr>
          <a:lstStyle>
            <a:lvl1pPr>
              <a:defRPr sz="800"/>
            </a:lvl1pPr>
          </a:lstStyle>
          <a:p>
            <a:endParaRPr lang="en-US"/>
          </a:p>
        </p:txBody>
      </p:sp>
      <p:sp>
        <p:nvSpPr>
          <p:cNvPr id="23" name="Picture Placeholder 22">
            <a:extLst>
              <a:ext uri="{FF2B5EF4-FFF2-40B4-BE49-F238E27FC236}">
                <a16:creationId xmlns:a16="http://schemas.microsoft.com/office/drawing/2014/main" xmlns="" id="{628B76B1-3A53-4A22-8093-A9A82A6B8490}"/>
              </a:ext>
            </a:extLst>
          </p:cNvPr>
          <p:cNvSpPr>
            <a:spLocks noGrp="1"/>
          </p:cNvSpPr>
          <p:nvPr>
            <p:ph type="pic" sz="quarter" idx="12"/>
          </p:nvPr>
        </p:nvSpPr>
        <p:spPr>
          <a:xfrm>
            <a:off x="9906001" y="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p:spPr>
        <p:txBody>
          <a:bodyPr wrap="square">
            <a:noAutofit/>
          </a:bodyPr>
          <a:lstStyle>
            <a:lvl1pPr>
              <a:defRPr sz="800"/>
            </a:lvl1pPr>
          </a:lstStyle>
          <a:p>
            <a:endParaRPr lang="en-US"/>
          </a:p>
        </p:txBody>
      </p:sp>
      <p:sp>
        <p:nvSpPr>
          <p:cNvPr id="26" name="Picture Placeholder 25">
            <a:extLst>
              <a:ext uri="{FF2B5EF4-FFF2-40B4-BE49-F238E27FC236}">
                <a16:creationId xmlns:a16="http://schemas.microsoft.com/office/drawing/2014/main" xmlns="" id="{3A9B5D0A-A2D5-4DD4-A10A-362487341ABB}"/>
              </a:ext>
            </a:extLst>
          </p:cNvPr>
          <p:cNvSpPr>
            <a:spLocks noGrp="1"/>
          </p:cNvSpPr>
          <p:nvPr>
            <p:ph type="pic" sz="quarter" idx="13"/>
          </p:nvPr>
        </p:nvSpPr>
        <p:spPr>
          <a:xfrm>
            <a:off x="5334000" y="228600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p:spPr>
        <p:txBody>
          <a:bodyPr wrap="square">
            <a:noAutofit/>
          </a:bodyPr>
          <a:lstStyle>
            <a:lvl1pPr>
              <a:defRPr sz="800"/>
            </a:lvl1pPr>
          </a:lstStyle>
          <a:p>
            <a:endParaRPr lang="en-US"/>
          </a:p>
        </p:txBody>
      </p:sp>
      <p:sp>
        <p:nvSpPr>
          <p:cNvPr id="29" name="Picture Placeholder 28">
            <a:extLst>
              <a:ext uri="{FF2B5EF4-FFF2-40B4-BE49-F238E27FC236}">
                <a16:creationId xmlns:a16="http://schemas.microsoft.com/office/drawing/2014/main" xmlns="" id="{4F2BAE60-FFE0-4A87-968B-F492FB33EFBF}"/>
              </a:ext>
            </a:extLst>
          </p:cNvPr>
          <p:cNvSpPr>
            <a:spLocks noGrp="1"/>
          </p:cNvSpPr>
          <p:nvPr>
            <p:ph type="pic" sz="quarter" idx="14"/>
          </p:nvPr>
        </p:nvSpPr>
        <p:spPr>
          <a:xfrm>
            <a:off x="7620001" y="228600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p:spPr>
        <p:txBody>
          <a:bodyPr wrap="square">
            <a:noAutofit/>
          </a:bodyPr>
          <a:lstStyle>
            <a:lvl1pPr>
              <a:defRPr sz="800"/>
            </a:lvl1pPr>
          </a:lstStyle>
          <a:p>
            <a:endParaRPr lang="en-US"/>
          </a:p>
        </p:txBody>
      </p:sp>
      <p:sp>
        <p:nvSpPr>
          <p:cNvPr id="32" name="Picture Placeholder 31">
            <a:extLst>
              <a:ext uri="{FF2B5EF4-FFF2-40B4-BE49-F238E27FC236}">
                <a16:creationId xmlns:a16="http://schemas.microsoft.com/office/drawing/2014/main" xmlns="" id="{21F35BBB-2D99-45AB-A7F4-F77D46C2B74B}"/>
              </a:ext>
            </a:extLst>
          </p:cNvPr>
          <p:cNvSpPr>
            <a:spLocks noGrp="1"/>
          </p:cNvSpPr>
          <p:nvPr>
            <p:ph type="pic" sz="quarter" idx="15"/>
          </p:nvPr>
        </p:nvSpPr>
        <p:spPr>
          <a:xfrm>
            <a:off x="9906000" y="228600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p:spPr>
        <p:txBody>
          <a:bodyPr wrap="square">
            <a:noAutofit/>
          </a:bodyPr>
          <a:lstStyle>
            <a:lvl1pPr>
              <a:defRPr sz="800"/>
            </a:lvl1pPr>
          </a:lstStyle>
          <a:p>
            <a:endParaRPr lang="en-US"/>
          </a:p>
        </p:txBody>
      </p:sp>
      <p:sp>
        <p:nvSpPr>
          <p:cNvPr id="35" name="Picture Placeholder 34">
            <a:extLst>
              <a:ext uri="{FF2B5EF4-FFF2-40B4-BE49-F238E27FC236}">
                <a16:creationId xmlns:a16="http://schemas.microsoft.com/office/drawing/2014/main" xmlns="" id="{433FC552-5797-4606-879E-C9CCA6ED4537}"/>
              </a:ext>
            </a:extLst>
          </p:cNvPr>
          <p:cNvSpPr>
            <a:spLocks noGrp="1"/>
          </p:cNvSpPr>
          <p:nvPr>
            <p:ph type="pic" sz="quarter" idx="16"/>
          </p:nvPr>
        </p:nvSpPr>
        <p:spPr>
          <a:xfrm>
            <a:off x="9906001" y="457200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p:spPr>
        <p:txBody>
          <a:bodyPr wrap="square">
            <a:noAutofit/>
          </a:bodyPr>
          <a:lstStyle>
            <a:lvl1pPr>
              <a:defRPr sz="800"/>
            </a:lvl1pPr>
          </a:lstStyle>
          <a:p>
            <a:endParaRPr lang="en-US"/>
          </a:p>
        </p:txBody>
      </p:sp>
      <p:sp>
        <p:nvSpPr>
          <p:cNvPr id="38" name="Picture Placeholder 37">
            <a:extLst>
              <a:ext uri="{FF2B5EF4-FFF2-40B4-BE49-F238E27FC236}">
                <a16:creationId xmlns:a16="http://schemas.microsoft.com/office/drawing/2014/main" xmlns="" id="{0744DB2E-934A-4149-B223-B89465EE16C3}"/>
              </a:ext>
            </a:extLst>
          </p:cNvPr>
          <p:cNvSpPr>
            <a:spLocks noGrp="1"/>
          </p:cNvSpPr>
          <p:nvPr>
            <p:ph type="pic" sz="quarter" idx="17"/>
          </p:nvPr>
        </p:nvSpPr>
        <p:spPr>
          <a:xfrm>
            <a:off x="7620001" y="457200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p:spPr>
        <p:txBody>
          <a:bodyPr wrap="square">
            <a:noAutofit/>
          </a:bodyPr>
          <a:lstStyle>
            <a:lvl1pPr>
              <a:defRPr sz="800"/>
            </a:lvl1pPr>
          </a:lstStyle>
          <a:p>
            <a:endParaRPr lang="en-US"/>
          </a:p>
        </p:txBody>
      </p:sp>
      <p:sp>
        <p:nvSpPr>
          <p:cNvPr id="41" name="Picture Placeholder 40">
            <a:extLst>
              <a:ext uri="{FF2B5EF4-FFF2-40B4-BE49-F238E27FC236}">
                <a16:creationId xmlns:a16="http://schemas.microsoft.com/office/drawing/2014/main" xmlns="" id="{6D2E1E88-5118-4C2F-BA6F-112B6D5A4492}"/>
              </a:ext>
            </a:extLst>
          </p:cNvPr>
          <p:cNvSpPr>
            <a:spLocks noGrp="1"/>
          </p:cNvSpPr>
          <p:nvPr>
            <p:ph type="pic" sz="quarter" idx="18"/>
          </p:nvPr>
        </p:nvSpPr>
        <p:spPr>
          <a:xfrm>
            <a:off x="5334001" y="457200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p:spPr>
        <p:txBody>
          <a:bodyPr wrap="square">
            <a:noAutofit/>
          </a:bodyPr>
          <a:lstStyle>
            <a:lvl1pPr>
              <a:defRPr sz="800"/>
            </a:lvl1pPr>
          </a:lstStyle>
          <a:p>
            <a:endParaRPr lang="en-US"/>
          </a:p>
        </p:txBody>
      </p:sp>
      <p:sp>
        <p:nvSpPr>
          <p:cNvPr id="42" name="Text Placeholder 7">
            <a:extLst>
              <a:ext uri="{FF2B5EF4-FFF2-40B4-BE49-F238E27FC236}">
                <a16:creationId xmlns:a16="http://schemas.microsoft.com/office/drawing/2014/main" xmlns="" id="{8EB4DF48-87CC-498D-8B7B-AA1134CC9B73}"/>
              </a:ext>
            </a:extLst>
          </p:cNvPr>
          <p:cNvSpPr>
            <a:spLocks noGrp="1"/>
          </p:cNvSpPr>
          <p:nvPr>
            <p:ph type="body" sz="quarter" idx="19" hasCustomPrompt="1"/>
          </p:nvPr>
        </p:nvSpPr>
        <p:spPr>
          <a:xfrm>
            <a:off x="819658" y="1143000"/>
            <a:ext cx="4171442" cy="819150"/>
          </a:xfrm>
        </p:spPr>
        <p:txBody>
          <a:bodyPr anchor="ctr">
            <a:normAutofit/>
          </a:bodyPr>
          <a:lstStyle>
            <a:lvl1pPr marL="0" indent="0" algn="l">
              <a:buNone/>
              <a:defRPr sz="3600">
                <a:latin typeface="+mj-lt"/>
              </a:defRPr>
            </a:lvl1pPr>
          </a:lstStyle>
          <a:p>
            <a:pPr lvl="0"/>
            <a:r>
              <a:rPr lang="en-US" dirty="0"/>
              <a:t>TITLE HERE</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4070" y="270394"/>
            <a:ext cx="2164211" cy="595633"/>
          </a:xfrm>
          <a:prstGeom prst="rect">
            <a:avLst/>
          </a:prstGeom>
        </p:spPr>
      </p:pic>
    </p:spTree>
    <p:extLst>
      <p:ext uri="{BB962C8B-B14F-4D97-AF65-F5344CB8AC3E}">
        <p14:creationId xmlns:p14="http://schemas.microsoft.com/office/powerpoint/2010/main" val="1036260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1DE94918-DC29-4A0B-AEDD-76745572BF81}"/>
              </a:ext>
            </a:extLst>
          </p:cNvPr>
          <p:cNvSpPr>
            <a:spLocks noGrp="1"/>
          </p:cNvSpPr>
          <p:nvPr>
            <p:ph type="pic" sz="quarter" idx="10"/>
          </p:nvPr>
        </p:nvSpPr>
        <p:spPr>
          <a:xfrm>
            <a:off x="666750" y="571500"/>
            <a:ext cx="5715000" cy="5715000"/>
          </a:xfrm>
          <a:custGeom>
            <a:avLst/>
            <a:gdLst>
              <a:gd name="connsiteX0" fmla="*/ 0 w 5715000"/>
              <a:gd name="connsiteY0" fmla="*/ 0 h 5715000"/>
              <a:gd name="connsiteX1" fmla="*/ 5715000 w 5715000"/>
              <a:gd name="connsiteY1" fmla="*/ 0 h 5715000"/>
              <a:gd name="connsiteX2" fmla="*/ 5715000 w 5715000"/>
              <a:gd name="connsiteY2" fmla="*/ 5715000 h 5715000"/>
              <a:gd name="connsiteX3" fmla="*/ 0 w 5715000"/>
              <a:gd name="connsiteY3" fmla="*/ 5715000 h 5715000"/>
            </a:gdLst>
            <a:ahLst/>
            <a:cxnLst>
              <a:cxn ang="0">
                <a:pos x="connsiteX0" y="connsiteY0"/>
              </a:cxn>
              <a:cxn ang="0">
                <a:pos x="connsiteX1" y="connsiteY1"/>
              </a:cxn>
              <a:cxn ang="0">
                <a:pos x="connsiteX2" y="connsiteY2"/>
              </a:cxn>
              <a:cxn ang="0">
                <a:pos x="connsiteX3" y="connsiteY3"/>
              </a:cxn>
            </a:cxnLst>
            <a:rect l="l" t="t" r="r" b="b"/>
            <a:pathLst>
              <a:path w="5715000" h="5715000">
                <a:moveTo>
                  <a:pt x="0" y="0"/>
                </a:moveTo>
                <a:lnTo>
                  <a:pt x="5715000" y="0"/>
                </a:lnTo>
                <a:lnTo>
                  <a:pt x="5715000" y="5715000"/>
                </a:lnTo>
                <a:lnTo>
                  <a:pt x="0" y="5715000"/>
                </a:lnTo>
                <a:close/>
              </a:path>
            </a:pathLst>
          </a:custGeom>
        </p:spPr>
        <p:txBody>
          <a:bodyPr wrap="square">
            <a:noAutofit/>
          </a:bodyPr>
          <a:lstStyle/>
          <a:p>
            <a:endParaRPr lang="en-US"/>
          </a:p>
        </p:txBody>
      </p:sp>
    </p:spTree>
    <p:extLst>
      <p:ext uri="{BB962C8B-B14F-4D97-AF65-F5344CB8AC3E}">
        <p14:creationId xmlns:p14="http://schemas.microsoft.com/office/powerpoint/2010/main" val="3151375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9" name="Picture Placeholder 7">
            <a:extLst>
              <a:ext uri="{FF2B5EF4-FFF2-40B4-BE49-F238E27FC236}">
                <a16:creationId xmlns:a16="http://schemas.microsoft.com/office/drawing/2014/main" xmlns="" id="{F1E2F9C7-AA06-4861-B4FC-8876985E97DB}"/>
              </a:ext>
            </a:extLst>
          </p:cNvPr>
          <p:cNvSpPr>
            <a:spLocks noGrp="1"/>
          </p:cNvSpPr>
          <p:nvPr>
            <p:ph type="pic" sz="quarter" idx="14"/>
          </p:nvPr>
        </p:nvSpPr>
        <p:spPr>
          <a:xfrm>
            <a:off x="0" y="0"/>
            <a:ext cx="12192000" cy="6858000"/>
          </a:xfrm>
        </p:spPr>
        <p:txBody>
          <a:bodyPr>
            <a:normAutofit/>
          </a:bodyPr>
          <a:lstStyle>
            <a:lvl1pPr>
              <a:defRPr sz="800"/>
            </a:lvl1pPr>
          </a:lstStyle>
          <a:p>
            <a:endParaRPr lang="en-US"/>
          </a:p>
        </p:txBody>
      </p:sp>
      <p:sp>
        <p:nvSpPr>
          <p:cNvPr id="20" name="Text Placeholder 7">
            <a:extLst>
              <a:ext uri="{FF2B5EF4-FFF2-40B4-BE49-F238E27FC236}">
                <a16:creationId xmlns:a16="http://schemas.microsoft.com/office/drawing/2014/main" xmlns="" id="{649EE2D4-9FD7-482D-A6D7-383917B64B2C}"/>
              </a:ext>
            </a:extLst>
          </p:cNvPr>
          <p:cNvSpPr>
            <a:spLocks noGrp="1"/>
          </p:cNvSpPr>
          <p:nvPr>
            <p:ph type="body" sz="quarter" idx="15" hasCustomPrompt="1"/>
          </p:nvPr>
        </p:nvSpPr>
        <p:spPr>
          <a:xfrm>
            <a:off x="3228975" y="654369"/>
            <a:ext cx="5734050" cy="819150"/>
          </a:xfrm>
        </p:spPr>
        <p:txBody>
          <a:bodyPr anchor="ctr">
            <a:normAutofit/>
          </a:bodyPr>
          <a:lstStyle>
            <a:lvl1pPr marL="0" indent="0" algn="ctr">
              <a:buNone/>
              <a:defRPr sz="3600">
                <a:latin typeface="+mj-lt"/>
              </a:defRPr>
            </a:lvl1pPr>
          </a:lstStyle>
          <a:p>
            <a:pPr lvl="0"/>
            <a:r>
              <a:rPr lang="en-US" dirty="0"/>
              <a:t>TITLE HERE</a:t>
            </a:r>
          </a:p>
        </p:txBody>
      </p:sp>
    </p:spTree>
    <p:extLst>
      <p:ext uri="{BB962C8B-B14F-4D97-AF65-F5344CB8AC3E}">
        <p14:creationId xmlns:p14="http://schemas.microsoft.com/office/powerpoint/2010/main" val="2291044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0" name="Text Placeholder 7">
            <a:extLst>
              <a:ext uri="{FF2B5EF4-FFF2-40B4-BE49-F238E27FC236}">
                <a16:creationId xmlns:a16="http://schemas.microsoft.com/office/drawing/2014/main" xmlns="" id="{2CBEB26C-253D-43A6-B624-189CAFB8140D}"/>
              </a:ext>
            </a:extLst>
          </p:cNvPr>
          <p:cNvSpPr>
            <a:spLocks noGrp="1"/>
          </p:cNvSpPr>
          <p:nvPr>
            <p:ph type="body" sz="quarter" idx="15" hasCustomPrompt="1"/>
          </p:nvPr>
        </p:nvSpPr>
        <p:spPr>
          <a:xfrm>
            <a:off x="3228975" y="654369"/>
            <a:ext cx="5734050" cy="819150"/>
          </a:xfrm>
        </p:spPr>
        <p:txBody>
          <a:bodyPr anchor="ctr">
            <a:normAutofit/>
          </a:bodyPr>
          <a:lstStyle>
            <a:lvl1pPr marL="0" indent="0" algn="ctr">
              <a:buNone/>
              <a:defRPr sz="3600">
                <a:latin typeface="+mj-lt"/>
              </a:defRPr>
            </a:lvl1pPr>
          </a:lstStyle>
          <a:p>
            <a:pPr lvl="0"/>
            <a:r>
              <a:rPr lang="en-US" dirty="0"/>
              <a:t>TITLE HERE</a:t>
            </a:r>
          </a:p>
        </p:txBody>
      </p:sp>
      <p:sp>
        <p:nvSpPr>
          <p:cNvPr id="16" name="Picture Placeholder 11">
            <a:extLst>
              <a:ext uri="{FF2B5EF4-FFF2-40B4-BE49-F238E27FC236}">
                <a16:creationId xmlns:a16="http://schemas.microsoft.com/office/drawing/2014/main" xmlns="" id="{407A88B3-96A0-411B-9993-E9EB10B600F5}"/>
              </a:ext>
            </a:extLst>
          </p:cNvPr>
          <p:cNvSpPr>
            <a:spLocks noGrp="1"/>
          </p:cNvSpPr>
          <p:nvPr>
            <p:ph type="pic" sz="quarter" idx="16"/>
          </p:nvPr>
        </p:nvSpPr>
        <p:spPr>
          <a:xfrm>
            <a:off x="1056139" y="1988457"/>
            <a:ext cx="2242003" cy="3672114"/>
          </a:xfrm>
        </p:spPr>
        <p:txBody>
          <a:bodyPr>
            <a:normAutofit/>
          </a:bodyPr>
          <a:lstStyle>
            <a:lvl1pPr>
              <a:defRPr sz="800"/>
            </a:lvl1pPr>
          </a:lstStyle>
          <a:p>
            <a:endParaRPr lang="en-US"/>
          </a:p>
        </p:txBody>
      </p:sp>
      <p:sp>
        <p:nvSpPr>
          <p:cNvPr id="17" name="Picture Placeholder 11">
            <a:extLst>
              <a:ext uri="{FF2B5EF4-FFF2-40B4-BE49-F238E27FC236}">
                <a16:creationId xmlns:a16="http://schemas.microsoft.com/office/drawing/2014/main" xmlns="" id="{D59F1E30-4D8E-44B8-AF73-1DD874E87B2C}"/>
              </a:ext>
            </a:extLst>
          </p:cNvPr>
          <p:cNvSpPr>
            <a:spLocks noGrp="1"/>
          </p:cNvSpPr>
          <p:nvPr>
            <p:ph type="pic" sz="quarter" idx="17"/>
          </p:nvPr>
        </p:nvSpPr>
        <p:spPr>
          <a:xfrm>
            <a:off x="3668713" y="2293257"/>
            <a:ext cx="2242003" cy="3062514"/>
          </a:xfrm>
        </p:spPr>
        <p:txBody>
          <a:bodyPr>
            <a:normAutofit/>
          </a:bodyPr>
          <a:lstStyle>
            <a:lvl1pPr>
              <a:defRPr sz="800"/>
            </a:lvl1pPr>
          </a:lstStyle>
          <a:p>
            <a:endParaRPr lang="en-US"/>
          </a:p>
        </p:txBody>
      </p:sp>
      <p:sp>
        <p:nvSpPr>
          <p:cNvPr id="18" name="Picture Placeholder 11">
            <a:extLst>
              <a:ext uri="{FF2B5EF4-FFF2-40B4-BE49-F238E27FC236}">
                <a16:creationId xmlns:a16="http://schemas.microsoft.com/office/drawing/2014/main" xmlns="" id="{BC0B628C-94D4-44EE-BB30-7AB9C0879957}"/>
              </a:ext>
            </a:extLst>
          </p:cNvPr>
          <p:cNvSpPr>
            <a:spLocks noGrp="1"/>
          </p:cNvSpPr>
          <p:nvPr>
            <p:ph type="pic" sz="quarter" idx="18"/>
          </p:nvPr>
        </p:nvSpPr>
        <p:spPr>
          <a:xfrm>
            <a:off x="6281285" y="2293257"/>
            <a:ext cx="2242003" cy="3062514"/>
          </a:xfrm>
        </p:spPr>
        <p:txBody>
          <a:bodyPr>
            <a:normAutofit/>
          </a:bodyPr>
          <a:lstStyle>
            <a:lvl1pPr>
              <a:defRPr sz="800"/>
            </a:lvl1pPr>
          </a:lstStyle>
          <a:p>
            <a:endParaRPr lang="en-US"/>
          </a:p>
        </p:txBody>
      </p:sp>
      <p:sp>
        <p:nvSpPr>
          <p:cNvPr id="19" name="Picture Placeholder 11">
            <a:extLst>
              <a:ext uri="{FF2B5EF4-FFF2-40B4-BE49-F238E27FC236}">
                <a16:creationId xmlns:a16="http://schemas.microsoft.com/office/drawing/2014/main" xmlns="" id="{6FA501A4-EAAA-4887-ADFA-F13B96F440DB}"/>
              </a:ext>
            </a:extLst>
          </p:cNvPr>
          <p:cNvSpPr>
            <a:spLocks noGrp="1"/>
          </p:cNvSpPr>
          <p:nvPr>
            <p:ph type="pic" sz="quarter" idx="19"/>
          </p:nvPr>
        </p:nvSpPr>
        <p:spPr>
          <a:xfrm>
            <a:off x="8893856" y="2293257"/>
            <a:ext cx="2242003" cy="3062514"/>
          </a:xfrm>
        </p:spPr>
        <p:txBody>
          <a:bodyPr>
            <a:normAutofit/>
          </a:bodyPr>
          <a:lstStyle>
            <a:lvl1pPr>
              <a:defRPr sz="800"/>
            </a:lvl1pPr>
          </a:lstStyle>
          <a:p>
            <a:endParaRPr lang="en-US"/>
          </a:p>
        </p:txBody>
      </p:sp>
      <p:grpSp>
        <p:nvGrpSpPr>
          <p:cNvPr id="20" name="Group 19">
            <a:extLst>
              <a:ext uri="{FF2B5EF4-FFF2-40B4-BE49-F238E27FC236}">
                <a16:creationId xmlns:a16="http://schemas.microsoft.com/office/drawing/2014/main" xmlns="" id="{7EF404AA-1DE4-4824-AABC-62CA7D8EBEEB}"/>
              </a:ext>
            </a:extLst>
          </p:cNvPr>
          <p:cNvGrpSpPr/>
          <p:nvPr userDrawn="1"/>
        </p:nvGrpSpPr>
        <p:grpSpPr>
          <a:xfrm>
            <a:off x="461545" y="441247"/>
            <a:ext cx="224255" cy="363537"/>
            <a:chOff x="1041400" y="1084263"/>
            <a:chExt cx="406401" cy="658812"/>
          </a:xfrm>
          <a:solidFill>
            <a:schemeClr val="accent1"/>
          </a:solidFill>
        </p:grpSpPr>
        <p:sp>
          <p:nvSpPr>
            <p:cNvPr id="21" name="Freeform 5">
              <a:extLst>
                <a:ext uri="{FF2B5EF4-FFF2-40B4-BE49-F238E27FC236}">
                  <a16:creationId xmlns:a16="http://schemas.microsoft.com/office/drawing/2014/main" xmlns="" id="{3A1DB7AD-6602-4CDD-9A2B-F12762F36ED5}"/>
                </a:ext>
              </a:extLst>
            </p:cNvPr>
            <p:cNvSpPr>
              <a:spLocks/>
            </p:cNvSpPr>
            <p:nvPr/>
          </p:nvSpPr>
          <p:spPr bwMode="auto">
            <a:xfrm>
              <a:off x="1041400" y="1084263"/>
              <a:ext cx="381000" cy="368300"/>
            </a:xfrm>
            <a:custGeom>
              <a:avLst/>
              <a:gdLst>
                <a:gd name="T0" fmla="*/ 22 w 102"/>
                <a:gd name="T1" fmla="*/ 99 h 99"/>
                <a:gd name="T2" fmla="*/ 8 w 102"/>
                <a:gd name="T3" fmla="*/ 94 h 99"/>
                <a:gd name="T4" fmla="*/ 8 w 102"/>
                <a:gd name="T5" fmla="*/ 65 h 99"/>
                <a:gd name="T6" fmla="*/ 66 w 102"/>
                <a:gd name="T7" fmla="*/ 8 h 99"/>
                <a:gd name="T8" fmla="*/ 94 w 102"/>
                <a:gd name="T9" fmla="*/ 8 h 99"/>
                <a:gd name="T10" fmla="*/ 94 w 102"/>
                <a:gd name="T11" fmla="*/ 36 h 99"/>
                <a:gd name="T12" fmla="*/ 36 w 102"/>
                <a:gd name="T13" fmla="*/ 94 h 99"/>
                <a:gd name="T14" fmla="*/ 22 w 102"/>
                <a:gd name="T15" fmla="*/ 99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9">
                  <a:moveTo>
                    <a:pt x="22" y="99"/>
                  </a:moveTo>
                  <a:cubicBezTo>
                    <a:pt x="17" y="99"/>
                    <a:pt x="12" y="98"/>
                    <a:pt x="8" y="94"/>
                  </a:cubicBezTo>
                  <a:cubicBezTo>
                    <a:pt x="0" y="86"/>
                    <a:pt x="0" y="73"/>
                    <a:pt x="8" y="65"/>
                  </a:cubicBezTo>
                  <a:cubicBezTo>
                    <a:pt x="66" y="8"/>
                    <a:pt x="66" y="8"/>
                    <a:pt x="66" y="8"/>
                  </a:cubicBezTo>
                  <a:cubicBezTo>
                    <a:pt x="73" y="0"/>
                    <a:pt x="86" y="0"/>
                    <a:pt x="94" y="8"/>
                  </a:cubicBezTo>
                  <a:cubicBezTo>
                    <a:pt x="102" y="16"/>
                    <a:pt x="102" y="28"/>
                    <a:pt x="94" y="36"/>
                  </a:cubicBezTo>
                  <a:cubicBezTo>
                    <a:pt x="36" y="94"/>
                    <a:pt x="36" y="94"/>
                    <a:pt x="36" y="94"/>
                  </a:cubicBezTo>
                  <a:cubicBezTo>
                    <a:pt x="33" y="98"/>
                    <a:pt x="27" y="99"/>
                    <a:pt x="22"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6">
              <a:extLst>
                <a:ext uri="{FF2B5EF4-FFF2-40B4-BE49-F238E27FC236}">
                  <a16:creationId xmlns:a16="http://schemas.microsoft.com/office/drawing/2014/main" xmlns="" id="{FDAA5C36-9D9A-458E-827F-974B53DB1468}"/>
                </a:ext>
              </a:extLst>
            </p:cNvPr>
            <p:cNvSpPr>
              <a:spLocks/>
            </p:cNvSpPr>
            <p:nvPr/>
          </p:nvSpPr>
          <p:spPr bwMode="auto">
            <a:xfrm>
              <a:off x="1071563" y="1374775"/>
              <a:ext cx="376238" cy="368300"/>
            </a:xfrm>
            <a:custGeom>
              <a:avLst/>
              <a:gdLst>
                <a:gd name="T0" fmla="*/ 22 w 101"/>
                <a:gd name="T1" fmla="*/ 99 h 99"/>
                <a:gd name="T2" fmla="*/ 8 w 101"/>
                <a:gd name="T3" fmla="*/ 93 h 99"/>
                <a:gd name="T4" fmla="*/ 8 w 101"/>
                <a:gd name="T5" fmla="*/ 65 h 99"/>
                <a:gd name="T6" fmla="*/ 65 w 101"/>
                <a:gd name="T7" fmla="*/ 7 h 99"/>
                <a:gd name="T8" fmla="*/ 93 w 101"/>
                <a:gd name="T9" fmla="*/ 7 h 99"/>
                <a:gd name="T10" fmla="*/ 93 w 101"/>
                <a:gd name="T11" fmla="*/ 36 h 99"/>
                <a:gd name="T12" fmla="*/ 36 w 101"/>
                <a:gd name="T13" fmla="*/ 93 h 99"/>
                <a:gd name="T14" fmla="*/ 22 w 101"/>
                <a:gd name="T15" fmla="*/ 99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99">
                  <a:moveTo>
                    <a:pt x="22" y="99"/>
                  </a:moveTo>
                  <a:cubicBezTo>
                    <a:pt x="17" y="99"/>
                    <a:pt x="11" y="97"/>
                    <a:pt x="8" y="93"/>
                  </a:cubicBezTo>
                  <a:cubicBezTo>
                    <a:pt x="0" y="85"/>
                    <a:pt x="0" y="73"/>
                    <a:pt x="8" y="65"/>
                  </a:cubicBezTo>
                  <a:cubicBezTo>
                    <a:pt x="65" y="7"/>
                    <a:pt x="65" y="7"/>
                    <a:pt x="65" y="7"/>
                  </a:cubicBezTo>
                  <a:cubicBezTo>
                    <a:pt x="73" y="0"/>
                    <a:pt x="85" y="0"/>
                    <a:pt x="93" y="7"/>
                  </a:cubicBezTo>
                  <a:cubicBezTo>
                    <a:pt x="101" y="15"/>
                    <a:pt x="101" y="28"/>
                    <a:pt x="93" y="36"/>
                  </a:cubicBezTo>
                  <a:cubicBezTo>
                    <a:pt x="36" y="93"/>
                    <a:pt x="36" y="93"/>
                    <a:pt x="36" y="93"/>
                  </a:cubicBezTo>
                  <a:cubicBezTo>
                    <a:pt x="32" y="97"/>
                    <a:pt x="27" y="99"/>
                    <a:pt x="22"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3" name="TextBox 22">
            <a:extLst>
              <a:ext uri="{FF2B5EF4-FFF2-40B4-BE49-F238E27FC236}">
                <a16:creationId xmlns:a16="http://schemas.microsoft.com/office/drawing/2014/main" xmlns="" id="{7D381895-B083-481C-8D31-AADB893AF238}"/>
              </a:ext>
            </a:extLst>
          </p:cNvPr>
          <p:cNvSpPr txBox="1"/>
          <p:nvPr userDrawn="1"/>
        </p:nvSpPr>
        <p:spPr>
          <a:xfrm>
            <a:off x="819658" y="399500"/>
            <a:ext cx="1435100" cy="400110"/>
          </a:xfrm>
          <a:prstGeom prst="rect">
            <a:avLst/>
          </a:prstGeom>
          <a:noFill/>
        </p:spPr>
        <p:txBody>
          <a:bodyPr wrap="square" rtlCol="0" anchor="ctr">
            <a:spAutoFit/>
          </a:bodyPr>
          <a:lstStyle/>
          <a:p>
            <a:r>
              <a:rPr lang="en-US" sz="2000" b="1" dirty="0">
                <a:solidFill>
                  <a:schemeClr val="accent1"/>
                </a:solidFill>
                <a:latin typeface="+mj-lt"/>
              </a:rPr>
              <a:t>SPORTA</a:t>
            </a:r>
          </a:p>
        </p:txBody>
      </p:sp>
      <p:grpSp>
        <p:nvGrpSpPr>
          <p:cNvPr id="24" name="Group 23">
            <a:extLst>
              <a:ext uri="{FF2B5EF4-FFF2-40B4-BE49-F238E27FC236}">
                <a16:creationId xmlns:a16="http://schemas.microsoft.com/office/drawing/2014/main" xmlns="" id="{3D89E38B-32E5-4AF0-9B21-B0644CFEDE59}"/>
              </a:ext>
            </a:extLst>
          </p:cNvPr>
          <p:cNvGrpSpPr/>
          <p:nvPr userDrawn="1"/>
        </p:nvGrpSpPr>
        <p:grpSpPr>
          <a:xfrm>
            <a:off x="7779434" y="4181457"/>
            <a:ext cx="4412566" cy="2676543"/>
            <a:chOff x="5895974" y="3039001"/>
            <a:chExt cx="6296026" cy="3818999"/>
          </a:xfrm>
        </p:grpSpPr>
        <p:sp>
          <p:nvSpPr>
            <p:cNvPr id="25" name="Freeform 10">
              <a:extLst>
                <a:ext uri="{FF2B5EF4-FFF2-40B4-BE49-F238E27FC236}">
                  <a16:creationId xmlns:a16="http://schemas.microsoft.com/office/drawing/2014/main" xmlns="" id="{F280B087-2A65-4FFF-B91C-9C23E6837A62}"/>
                </a:ext>
              </a:extLst>
            </p:cNvPr>
            <p:cNvSpPr>
              <a:spLocks/>
            </p:cNvSpPr>
            <p:nvPr/>
          </p:nvSpPr>
          <p:spPr bwMode="auto">
            <a:xfrm>
              <a:off x="7088282" y="3039001"/>
              <a:ext cx="5103718" cy="3818999"/>
            </a:xfrm>
            <a:custGeom>
              <a:avLst/>
              <a:gdLst>
                <a:gd name="T0" fmla="*/ 2221 w 2221"/>
                <a:gd name="T1" fmla="*/ 0 h 1648"/>
                <a:gd name="T2" fmla="*/ 0 w 2221"/>
                <a:gd name="T3" fmla="*/ 1648 h 1648"/>
                <a:gd name="T4" fmla="*/ 2221 w 2221"/>
                <a:gd name="T5" fmla="*/ 1648 h 1648"/>
                <a:gd name="T6" fmla="*/ 2221 w 2221"/>
                <a:gd name="T7" fmla="*/ 0 h 1648"/>
              </a:gdLst>
              <a:ahLst/>
              <a:cxnLst>
                <a:cxn ang="0">
                  <a:pos x="T0" y="T1"/>
                </a:cxn>
                <a:cxn ang="0">
                  <a:pos x="T2" y="T3"/>
                </a:cxn>
                <a:cxn ang="0">
                  <a:pos x="T4" y="T5"/>
                </a:cxn>
                <a:cxn ang="0">
                  <a:pos x="T6" y="T7"/>
                </a:cxn>
              </a:cxnLst>
              <a:rect l="0" t="0" r="r" b="b"/>
              <a:pathLst>
                <a:path w="2221" h="1648">
                  <a:moveTo>
                    <a:pt x="2221" y="0"/>
                  </a:moveTo>
                  <a:cubicBezTo>
                    <a:pt x="2221" y="0"/>
                    <a:pt x="1406" y="1313"/>
                    <a:pt x="0" y="1648"/>
                  </a:cubicBezTo>
                  <a:cubicBezTo>
                    <a:pt x="2221" y="1648"/>
                    <a:pt x="2221" y="1648"/>
                    <a:pt x="2221" y="1648"/>
                  </a:cubicBezTo>
                  <a:lnTo>
                    <a:pt x="2221" y="0"/>
                  </a:lnTo>
                  <a:close/>
                </a:path>
              </a:pathLst>
            </a:custGeom>
            <a:gradFill>
              <a:gsLst>
                <a:gs pos="0">
                  <a:schemeClr val="accent3"/>
                </a:gs>
                <a:gs pos="100000">
                  <a:schemeClr val="accent4"/>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9">
              <a:extLst>
                <a:ext uri="{FF2B5EF4-FFF2-40B4-BE49-F238E27FC236}">
                  <a16:creationId xmlns:a16="http://schemas.microsoft.com/office/drawing/2014/main" xmlns="" id="{CEF40E66-06AC-4141-AC66-C9219917BC8F}"/>
                </a:ext>
              </a:extLst>
            </p:cNvPr>
            <p:cNvSpPr>
              <a:spLocks/>
            </p:cNvSpPr>
            <p:nvPr/>
          </p:nvSpPr>
          <p:spPr bwMode="auto">
            <a:xfrm>
              <a:off x="5895974" y="3932980"/>
              <a:ext cx="6296025" cy="2925020"/>
            </a:xfrm>
            <a:custGeom>
              <a:avLst/>
              <a:gdLst>
                <a:gd name="T0" fmla="*/ 2740 w 2740"/>
                <a:gd name="T1" fmla="*/ 0 h 1262"/>
                <a:gd name="T2" fmla="*/ 0 w 2740"/>
                <a:gd name="T3" fmla="*/ 1262 h 1262"/>
                <a:gd name="T4" fmla="*/ 2740 w 2740"/>
                <a:gd name="T5" fmla="*/ 1262 h 1262"/>
                <a:gd name="T6" fmla="*/ 2740 w 2740"/>
                <a:gd name="T7" fmla="*/ 0 h 1262"/>
              </a:gdLst>
              <a:ahLst/>
              <a:cxnLst>
                <a:cxn ang="0">
                  <a:pos x="T0" y="T1"/>
                </a:cxn>
                <a:cxn ang="0">
                  <a:pos x="T2" y="T3"/>
                </a:cxn>
                <a:cxn ang="0">
                  <a:pos x="T4" y="T5"/>
                </a:cxn>
                <a:cxn ang="0">
                  <a:pos x="T6" y="T7"/>
                </a:cxn>
              </a:cxnLst>
              <a:rect l="0" t="0" r="r" b="b"/>
              <a:pathLst>
                <a:path w="2740" h="1262">
                  <a:moveTo>
                    <a:pt x="2740" y="0"/>
                  </a:moveTo>
                  <a:cubicBezTo>
                    <a:pt x="2240" y="489"/>
                    <a:pt x="1402" y="993"/>
                    <a:pt x="0" y="1262"/>
                  </a:cubicBezTo>
                  <a:cubicBezTo>
                    <a:pt x="2740" y="1262"/>
                    <a:pt x="2740" y="1262"/>
                    <a:pt x="2740" y="1262"/>
                  </a:cubicBezTo>
                  <a:lnTo>
                    <a:pt x="2740" y="0"/>
                  </a:lnTo>
                  <a:close/>
                </a:path>
              </a:pathLst>
            </a:custGeom>
            <a:gradFill>
              <a:gsLst>
                <a:gs pos="0">
                  <a:schemeClr val="accent1"/>
                </a:gs>
                <a:gs pos="100000">
                  <a:schemeClr val="accent2"/>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20855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xmlns="" id="{3033194E-E81E-4F9F-8140-47DC7D84E30F}"/>
              </a:ext>
            </a:extLst>
          </p:cNvPr>
          <p:cNvSpPr>
            <a:spLocks noGrp="1"/>
          </p:cNvSpPr>
          <p:nvPr>
            <p:ph type="body" sz="quarter" idx="15" hasCustomPrompt="1"/>
          </p:nvPr>
        </p:nvSpPr>
        <p:spPr>
          <a:xfrm>
            <a:off x="3228975" y="654369"/>
            <a:ext cx="5734050" cy="819150"/>
          </a:xfrm>
        </p:spPr>
        <p:txBody>
          <a:bodyPr anchor="ctr">
            <a:normAutofit/>
          </a:bodyPr>
          <a:lstStyle>
            <a:lvl1pPr marL="0" indent="0" algn="ctr">
              <a:buNone/>
              <a:defRPr sz="3600">
                <a:latin typeface="+mj-lt"/>
              </a:defRPr>
            </a:lvl1pPr>
          </a:lstStyle>
          <a:p>
            <a:pPr lvl="0"/>
            <a:r>
              <a:rPr lang="en-US" dirty="0"/>
              <a:t>TITLE HERE</a:t>
            </a:r>
          </a:p>
        </p:txBody>
      </p:sp>
      <p:grpSp>
        <p:nvGrpSpPr>
          <p:cNvPr id="10" name="Group 9">
            <a:extLst>
              <a:ext uri="{FF2B5EF4-FFF2-40B4-BE49-F238E27FC236}">
                <a16:creationId xmlns:a16="http://schemas.microsoft.com/office/drawing/2014/main" xmlns="" id="{E6BC07B1-4651-45F8-BC23-1CC34DDDC988}"/>
              </a:ext>
            </a:extLst>
          </p:cNvPr>
          <p:cNvGrpSpPr/>
          <p:nvPr userDrawn="1"/>
        </p:nvGrpSpPr>
        <p:grpSpPr>
          <a:xfrm>
            <a:off x="461545" y="441247"/>
            <a:ext cx="224255" cy="363537"/>
            <a:chOff x="1041400" y="1084263"/>
            <a:chExt cx="406401" cy="658812"/>
          </a:xfrm>
          <a:solidFill>
            <a:schemeClr val="accent1"/>
          </a:solidFill>
        </p:grpSpPr>
        <p:sp>
          <p:nvSpPr>
            <p:cNvPr id="11" name="Freeform 5">
              <a:extLst>
                <a:ext uri="{FF2B5EF4-FFF2-40B4-BE49-F238E27FC236}">
                  <a16:creationId xmlns:a16="http://schemas.microsoft.com/office/drawing/2014/main" xmlns="" id="{07318255-8608-4F91-BECA-D1C9F4BD11FD}"/>
                </a:ext>
              </a:extLst>
            </p:cNvPr>
            <p:cNvSpPr>
              <a:spLocks/>
            </p:cNvSpPr>
            <p:nvPr/>
          </p:nvSpPr>
          <p:spPr bwMode="auto">
            <a:xfrm>
              <a:off x="1041400" y="1084263"/>
              <a:ext cx="381000" cy="368300"/>
            </a:xfrm>
            <a:custGeom>
              <a:avLst/>
              <a:gdLst>
                <a:gd name="T0" fmla="*/ 22 w 102"/>
                <a:gd name="T1" fmla="*/ 99 h 99"/>
                <a:gd name="T2" fmla="*/ 8 w 102"/>
                <a:gd name="T3" fmla="*/ 94 h 99"/>
                <a:gd name="T4" fmla="*/ 8 w 102"/>
                <a:gd name="T5" fmla="*/ 65 h 99"/>
                <a:gd name="T6" fmla="*/ 66 w 102"/>
                <a:gd name="T7" fmla="*/ 8 h 99"/>
                <a:gd name="T8" fmla="*/ 94 w 102"/>
                <a:gd name="T9" fmla="*/ 8 h 99"/>
                <a:gd name="T10" fmla="*/ 94 w 102"/>
                <a:gd name="T11" fmla="*/ 36 h 99"/>
                <a:gd name="T12" fmla="*/ 36 w 102"/>
                <a:gd name="T13" fmla="*/ 94 h 99"/>
                <a:gd name="T14" fmla="*/ 22 w 102"/>
                <a:gd name="T15" fmla="*/ 99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9">
                  <a:moveTo>
                    <a:pt x="22" y="99"/>
                  </a:moveTo>
                  <a:cubicBezTo>
                    <a:pt x="17" y="99"/>
                    <a:pt x="12" y="98"/>
                    <a:pt x="8" y="94"/>
                  </a:cubicBezTo>
                  <a:cubicBezTo>
                    <a:pt x="0" y="86"/>
                    <a:pt x="0" y="73"/>
                    <a:pt x="8" y="65"/>
                  </a:cubicBezTo>
                  <a:cubicBezTo>
                    <a:pt x="66" y="8"/>
                    <a:pt x="66" y="8"/>
                    <a:pt x="66" y="8"/>
                  </a:cubicBezTo>
                  <a:cubicBezTo>
                    <a:pt x="73" y="0"/>
                    <a:pt x="86" y="0"/>
                    <a:pt x="94" y="8"/>
                  </a:cubicBezTo>
                  <a:cubicBezTo>
                    <a:pt x="102" y="16"/>
                    <a:pt x="102" y="28"/>
                    <a:pt x="94" y="36"/>
                  </a:cubicBezTo>
                  <a:cubicBezTo>
                    <a:pt x="36" y="94"/>
                    <a:pt x="36" y="94"/>
                    <a:pt x="36" y="94"/>
                  </a:cubicBezTo>
                  <a:cubicBezTo>
                    <a:pt x="33" y="98"/>
                    <a:pt x="27" y="99"/>
                    <a:pt x="22"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xmlns="" id="{FA4A1AC7-1BAF-4832-A0FE-9452B8623BE5}"/>
                </a:ext>
              </a:extLst>
            </p:cNvPr>
            <p:cNvSpPr>
              <a:spLocks/>
            </p:cNvSpPr>
            <p:nvPr/>
          </p:nvSpPr>
          <p:spPr bwMode="auto">
            <a:xfrm>
              <a:off x="1071563" y="1374775"/>
              <a:ext cx="376238" cy="368300"/>
            </a:xfrm>
            <a:custGeom>
              <a:avLst/>
              <a:gdLst>
                <a:gd name="T0" fmla="*/ 22 w 101"/>
                <a:gd name="T1" fmla="*/ 99 h 99"/>
                <a:gd name="T2" fmla="*/ 8 w 101"/>
                <a:gd name="T3" fmla="*/ 93 h 99"/>
                <a:gd name="T4" fmla="*/ 8 w 101"/>
                <a:gd name="T5" fmla="*/ 65 h 99"/>
                <a:gd name="T6" fmla="*/ 65 w 101"/>
                <a:gd name="T7" fmla="*/ 7 h 99"/>
                <a:gd name="T8" fmla="*/ 93 w 101"/>
                <a:gd name="T9" fmla="*/ 7 h 99"/>
                <a:gd name="T10" fmla="*/ 93 w 101"/>
                <a:gd name="T11" fmla="*/ 36 h 99"/>
                <a:gd name="T12" fmla="*/ 36 w 101"/>
                <a:gd name="T13" fmla="*/ 93 h 99"/>
                <a:gd name="T14" fmla="*/ 22 w 101"/>
                <a:gd name="T15" fmla="*/ 99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99">
                  <a:moveTo>
                    <a:pt x="22" y="99"/>
                  </a:moveTo>
                  <a:cubicBezTo>
                    <a:pt x="17" y="99"/>
                    <a:pt x="11" y="97"/>
                    <a:pt x="8" y="93"/>
                  </a:cubicBezTo>
                  <a:cubicBezTo>
                    <a:pt x="0" y="85"/>
                    <a:pt x="0" y="73"/>
                    <a:pt x="8" y="65"/>
                  </a:cubicBezTo>
                  <a:cubicBezTo>
                    <a:pt x="65" y="7"/>
                    <a:pt x="65" y="7"/>
                    <a:pt x="65" y="7"/>
                  </a:cubicBezTo>
                  <a:cubicBezTo>
                    <a:pt x="73" y="0"/>
                    <a:pt x="85" y="0"/>
                    <a:pt x="93" y="7"/>
                  </a:cubicBezTo>
                  <a:cubicBezTo>
                    <a:pt x="101" y="15"/>
                    <a:pt x="101" y="28"/>
                    <a:pt x="93" y="36"/>
                  </a:cubicBezTo>
                  <a:cubicBezTo>
                    <a:pt x="36" y="93"/>
                    <a:pt x="36" y="93"/>
                    <a:pt x="36" y="93"/>
                  </a:cubicBezTo>
                  <a:cubicBezTo>
                    <a:pt x="32" y="97"/>
                    <a:pt x="27" y="99"/>
                    <a:pt x="22"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TextBox 12">
            <a:extLst>
              <a:ext uri="{FF2B5EF4-FFF2-40B4-BE49-F238E27FC236}">
                <a16:creationId xmlns:a16="http://schemas.microsoft.com/office/drawing/2014/main" xmlns="" id="{6C7C7CC9-68D9-4EB2-9D06-65128CC0DFE1}"/>
              </a:ext>
            </a:extLst>
          </p:cNvPr>
          <p:cNvSpPr txBox="1"/>
          <p:nvPr userDrawn="1"/>
        </p:nvSpPr>
        <p:spPr>
          <a:xfrm>
            <a:off x="819658" y="399500"/>
            <a:ext cx="1435100" cy="400110"/>
          </a:xfrm>
          <a:prstGeom prst="rect">
            <a:avLst/>
          </a:prstGeom>
          <a:noFill/>
        </p:spPr>
        <p:txBody>
          <a:bodyPr wrap="square" rtlCol="0" anchor="ctr">
            <a:spAutoFit/>
          </a:bodyPr>
          <a:lstStyle/>
          <a:p>
            <a:r>
              <a:rPr lang="en-US" sz="2000" b="1" dirty="0">
                <a:solidFill>
                  <a:schemeClr val="accent1"/>
                </a:solidFill>
                <a:latin typeface="+mj-lt"/>
              </a:rPr>
              <a:t>SPORTA</a:t>
            </a:r>
          </a:p>
        </p:txBody>
      </p:sp>
      <p:sp>
        <p:nvSpPr>
          <p:cNvPr id="23" name="Picture Placeholder 17">
            <a:extLst>
              <a:ext uri="{FF2B5EF4-FFF2-40B4-BE49-F238E27FC236}">
                <a16:creationId xmlns:a16="http://schemas.microsoft.com/office/drawing/2014/main" xmlns="" id="{30E55CEC-E3D2-43D0-96B3-EDDC27B7B00B}"/>
              </a:ext>
            </a:extLst>
          </p:cNvPr>
          <p:cNvSpPr>
            <a:spLocks noGrp="1"/>
          </p:cNvSpPr>
          <p:nvPr>
            <p:ph type="pic" sz="quarter" idx="16"/>
          </p:nvPr>
        </p:nvSpPr>
        <p:spPr>
          <a:xfrm>
            <a:off x="2315861" y="2250973"/>
            <a:ext cx="1981200" cy="1981200"/>
          </a:xfrm>
        </p:spPr>
        <p:txBody>
          <a:bodyPr>
            <a:normAutofit/>
          </a:bodyPr>
          <a:lstStyle>
            <a:lvl1pPr>
              <a:defRPr sz="800"/>
            </a:lvl1pPr>
          </a:lstStyle>
          <a:p>
            <a:endParaRPr lang="en-US"/>
          </a:p>
        </p:txBody>
      </p:sp>
      <p:sp>
        <p:nvSpPr>
          <p:cNvPr id="24" name="Picture Placeholder 17">
            <a:extLst>
              <a:ext uri="{FF2B5EF4-FFF2-40B4-BE49-F238E27FC236}">
                <a16:creationId xmlns:a16="http://schemas.microsoft.com/office/drawing/2014/main" xmlns="" id="{8F32C021-C0D8-43D2-99DF-A816067522CE}"/>
              </a:ext>
            </a:extLst>
          </p:cNvPr>
          <p:cNvSpPr>
            <a:spLocks noGrp="1"/>
          </p:cNvSpPr>
          <p:nvPr>
            <p:ph type="pic" sz="quarter" idx="17"/>
          </p:nvPr>
        </p:nvSpPr>
        <p:spPr>
          <a:xfrm>
            <a:off x="4714875" y="1860448"/>
            <a:ext cx="2762250" cy="2762250"/>
          </a:xfrm>
        </p:spPr>
        <p:txBody>
          <a:bodyPr>
            <a:normAutofit/>
          </a:bodyPr>
          <a:lstStyle>
            <a:lvl1pPr>
              <a:defRPr sz="800"/>
            </a:lvl1pPr>
          </a:lstStyle>
          <a:p>
            <a:endParaRPr lang="en-US"/>
          </a:p>
        </p:txBody>
      </p:sp>
      <p:sp>
        <p:nvSpPr>
          <p:cNvPr id="25" name="Picture Placeholder 17">
            <a:extLst>
              <a:ext uri="{FF2B5EF4-FFF2-40B4-BE49-F238E27FC236}">
                <a16:creationId xmlns:a16="http://schemas.microsoft.com/office/drawing/2014/main" xmlns="" id="{B1790A35-D504-4D98-98FF-934C5CEBA024}"/>
              </a:ext>
            </a:extLst>
          </p:cNvPr>
          <p:cNvSpPr>
            <a:spLocks noGrp="1"/>
          </p:cNvSpPr>
          <p:nvPr>
            <p:ph type="pic" sz="quarter" idx="18"/>
          </p:nvPr>
        </p:nvSpPr>
        <p:spPr>
          <a:xfrm>
            <a:off x="7894939" y="2250973"/>
            <a:ext cx="1981200" cy="1981200"/>
          </a:xfrm>
        </p:spPr>
        <p:txBody>
          <a:bodyPr>
            <a:normAutofit/>
          </a:bodyPr>
          <a:lstStyle>
            <a:lvl1pPr>
              <a:defRPr sz="800"/>
            </a:lvl1pPr>
          </a:lstStyle>
          <a:p>
            <a:endParaRPr lang="en-US"/>
          </a:p>
        </p:txBody>
      </p:sp>
    </p:spTree>
    <p:extLst>
      <p:ext uri="{BB962C8B-B14F-4D97-AF65-F5344CB8AC3E}">
        <p14:creationId xmlns:p14="http://schemas.microsoft.com/office/powerpoint/2010/main" val="40880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xmlns="" id="{01EFB7D9-DB6A-44E7-937E-2CFFBC6434E4}"/>
              </a:ext>
            </a:extLst>
          </p:cNvPr>
          <p:cNvSpPr>
            <a:spLocks noGrp="1"/>
          </p:cNvSpPr>
          <p:nvPr>
            <p:ph type="body" sz="quarter" idx="15" hasCustomPrompt="1"/>
          </p:nvPr>
        </p:nvSpPr>
        <p:spPr>
          <a:xfrm>
            <a:off x="3228975" y="654369"/>
            <a:ext cx="5734050" cy="819150"/>
          </a:xfrm>
        </p:spPr>
        <p:txBody>
          <a:bodyPr anchor="ctr">
            <a:normAutofit/>
          </a:bodyPr>
          <a:lstStyle>
            <a:lvl1pPr marL="0" indent="0" algn="ctr">
              <a:buNone/>
              <a:defRPr sz="3600">
                <a:latin typeface="+mj-lt"/>
              </a:defRPr>
            </a:lvl1pPr>
          </a:lstStyle>
          <a:p>
            <a:pPr lvl="0"/>
            <a:r>
              <a:rPr lang="en-US" dirty="0"/>
              <a:t>TITLE HERE</a:t>
            </a:r>
          </a:p>
        </p:txBody>
      </p:sp>
      <p:sp>
        <p:nvSpPr>
          <p:cNvPr id="18" name="Picture Placeholder 14">
            <a:extLst>
              <a:ext uri="{FF2B5EF4-FFF2-40B4-BE49-F238E27FC236}">
                <a16:creationId xmlns:a16="http://schemas.microsoft.com/office/drawing/2014/main" xmlns="" id="{EAD6C997-1973-4BF8-9F7E-DF451A93AD62}"/>
              </a:ext>
            </a:extLst>
          </p:cNvPr>
          <p:cNvSpPr>
            <a:spLocks noGrp="1"/>
          </p:cNvSpPr>
          <p:nvPr>
            <p:ph type="pic" sz="quarter" idx="16"/>
          </p:nvPr>
        </p:nvSpPr>
        <p:spPr>
          <a:xfrm>
            <a:off x="1015999" y="2032000"/>
            <a:ext cx="3120572" cy="1396999"/>
          </a:xfrm>
        </p:spPr>
        <p:txBody>
          <a:bodyPr>
            <a:normAutofit/>
          </a:bodyPr>
          <a:lstStyle>
            <a:lvl1pPr>
              <a:defRPr sz="800"/>
            </a:lvl1pPr>
          </a:lstStyle>
          <a:p>
            <a:endParaRPr lang="en-US"/>
          </a:p>
        </p:txBody>
      </p:sp>
      <p:sp>
        <p:nvSpPr>
          <p:cNvPr id="19" name="Picture Placeholder 14">
            <a:extLst>
              <a:ext uri="{FF2B5EF4-FFF2-40B4-BE49-F238E27FC236}">
                <a16:creationId xmlns:a16="http://schemas.microsoft.com/office/drawing/2014/main" xmlns="" id="{BC84F56B-8416-4ABC-B469-0101ED59FCD3}"/>
              </a:ext>
            </a:extLst>
          </p:cNvPr>
          <p:cNvSpPr>
            <a:spLocks noGrp="1"/>
          </p:cNvSpPr>
          <p:nvPr>
            <p:ph type="pic" sz="quarter" idx="17"/>
          </p:nvPr>
        </p:nvSpPr>
        <p:spPr>
          <a:xfrm>
            <a:off x="4535714" y="2032000"/>
            <a:ext cx="3120572" cy="1396999"/>
          </a:xfrm>
        </p:spPr>
        <p:txBody>
          <a:bodyPr>
            <a:normAutofit/>
          </a:bodyPr>
          <a:lstStyle>
            <a:lvl1pPr>
              <a:defRPr sz="800"/>
            </a:lvl1pPr>
          </a:lstStyle>
          <a:p>
            <a:endParaRPr lang="en-US"/>
          </a:p>
        </p:txBody>
      </p:sp>
      <p:sp>
        <p:nvSpPr>
          <p:cNvPr id="20" name="Picture Placeholder 14">
            <a:extLst>
              <a:ext uri="{FF2B5EF4-FFF2-40B4-BE49-F238E27FC236}">
                <a16:creationId xmlns:a16="http://schemas.microsoft.com/office/drawing/2014/main" xmlns="" id="{683DBDF3-F322-46DB-9C8F-E5F4B21E3499}"/>
              </a:ext>
            </a:extLst>
          </p:cNvPr>
          <p:cNvSpPr>
            <a:spLocks noGrp="1"/>
          </p:cNvSpPr>
          <p:nvPr>
            <p:ph type="pic" sz="quarter" idx="18"/>
          </p:nvPr>
        </p:nvSpPr>
        <p:spPr>
          <a:xfrm>
            <a:off x="8055429" y="2032000"/>
            <a:ext cx="3120572" cy="1396999"/>
          </a:xfrm>
        </p:spPr>
        <p:txBody>
          <a:bodyPr>
            <a:normAutofit/>
          </a:bodyPr>
          <a:lstStyle>
            <a:lvl1pPr>
              <a:defRPr sz="800"/>
            </a:lvl1pPr>
          </a:lstStyle>
          <a:p>
            <a:endParaRPr lang="en-US"/>
          </a:p>
        </p:txBody>
      </p:sp>
    </p:spTree>
    <p:extLst>
      <p:ext uri="{BB962C8B-B14F-4D97-AF65-F5344CB8AC3E}">
        <p14:creationId xmlns:p14="http://schemas.microsoft.com/office/powerpoint/2010/main" val="1702267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4" name="Text Placeholder 7">
            <a:extLst>
              <a:ext uri="{FF2B5EF4-FFF2-40B4-BE49-F238E27FC236}">
                <a16:creationId xmlns:a16="http://schemas.microsoft.com/office/drawing/2014/main" xmlns="" id="{8AE5B66A-0B98-4DE1-9378-CDF0DF443E36}"/>
              </a:ext>
            </a:extLst>
          </p:cNvPr>
          <p:cNvSpPr>
            <a:spLocks noGrp="1"/>
          </p:cNvSpPr>
          <p:nvPr>
            <p:ph type="body" sz="quarter" idx="15" hasCustomPrompt="1"/>
          </p:nvPr>
        </p:nvSpPr>
        <p:spPr>
          <a:xfrm>
            <a:off x="3228975" y="654369"/>
            <a:ext cx="5734050" cy="819150"/>
          </a:xfrm>
        </p:spPr>
        <p:txBody>
          <a:bodyPr anchor="ctr">
            <a:normAutofit/>
          </a:bodyPr>
          <a:lstStyle>
            <a:lvl1pPr marL="0" indent="0" algn="ctr">
              <a:buNone/>
              <a:defRPr sz="3600">
                <a:latin typeface="+mj-lt"/>
              </a:defRPr>
            </a:lvl1pPr>
          </a:lstStyle>
          <a:p>
            <a:pPr lvl="0"/>
            <a:r>
              <a:rPr lang="en-US" dirty="0"/>
              <a:t>TITLE HERE</a:t>
            </a:r>
          </a:p>
        </p:txBody>
      </p:sp>
    </p:spTree>
    <p:extLst>
      <p:ext uri="{BB962C8B-B14F-4D97-AF65-F5344CB8AC3E}">
        <p14:creationId xmlns:p14="http://schemas.microsoft.com/office/powerpoint/2010/main" val="3622350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xmlns="" id="{05282A8F-E1EC-4695-B095-4EE55A28D4B6}"/>
              </a:ext>
            </a:extLst>
          </p:cNvPr>
          <p:cNvSpPr>
            <a:spLocks noGrp="1"/>
          </p:cNvSpPr>
          <p:nvPr>
            <p:ph type="pic" sz="quarter" idx="10"/>
          </p:nvPr>
        </p:nvSpPr>
        <p:spPr>
          <a:xfrm>
            <a:off x="0" y="0"/>
            <a:ext cx="12192000" cy="5022166"/>
          </a:xfrm>
        </p:spPr>
        <p:txBody>
          <a:bodyPr/>
          <a:lstStyle/>
          <a:p>
            <a:endParaRPr lang="en-US"/>
          </a:p>
        </p:txBody>
      </p:sp>
      <p:sp>
        <p:nvSpPr>
          <p:cNvPr id="13" name="Picture Placeholder 10">
            <a:extLst>
              <a:ext uri="{FF2B5EF4-FFF2-40B4-BE49-F238E27FC236}">
                <a16:creationId xmlns:a16="http://schemas.microsoft.com/office/drawing/2014/main" xmlns="" id="{943C1EF3-3969-45EB-9748-1B9C5C6A04E2}"/>
              </a:ext>
            </a:extLst>
          </p:cNvPr>
          <p:cNvSpPr>
            <a:spLocks noGrp="1"/>
          </p:cNvSpPr>
          <p:nvPr>
            <p:ph type="pic" sz="quarter" idx="11"/>
          </p:nvPr>
        </p:nvSpPr>
        <p:spPr>
          <a:xfrm>
            <a:off x="8404936" y="1634282"/>
            <a:ext cx="3077027" cy="4569348"/>
          </a:xfrm>
        </p:spPr>
        <p:txBody>
          <a:bodyPr>
            <a:normAutofit/>
          </a:bodyPr>
          <a:lstStyle>
            <a:lvl1pPr>
              <a:defRPr sz="800"/>
            </a:lvl1pPr>
          </a:lstStyle>
          <a:p>
            <a:endParaRPr lang="en-US"/>
          </a:p>
        </p:txBody>
      </p:sp>
    </p:spTree>
    <p:extLst>
      <p:ext uri="{BB962C8B-B14F-4D97-AF65-F5344CB8AC3E}">
        <p14:creationId xmlns:p14="http://schemas.microsoft.com/office/powerpoint/2010/main" val="3424715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xmlns="" id="{98FAFE90-0716-477E-8FFE-C8BD33500398}"/>
              </a:ext>
            </a:extLst>
          </p:cNvPr>
          <p:cNvSpPr>
            <a:spLocks noGrp="1"/>
          </p:cNvSpPr>
          <p:nvPr>
            <p:ph type="pic" sz="quarter" idx="10"/>
          </p:nvPr>
        </p:nvSpPr>
        <p:spPr>
          <a:xfrm>
            <a:off x="981136" y="1899138"/>
            <a:ext cx="2269505" cy="3790461"/>
          </a:xfrm>
        </p:spPr>
        <p:txBody>
          <a:bodyPr>
            <a:normAutofit/>
          </a:bodyPr>
          <a:lstStyle>
            <a:lvl1pPr>
              <a:defRPr sz="800"/>
            </a:lvl1pPr>
          </a:lstStyle>
          <a:p>
            <a:endParaRPr lang="en-US"/>
          </a:p>
        </p:txBody>
      </p:sp>
      <p:sp>
        <p:nvSpPr>
          <p:cNvPr id="12" name="Picture Placeholder 8">
            <a:extLst>
              <a:ext uri="{FF2B5EF4-FFF2-40B4-BE49-F238E27FC236}">
                <a16:creationId xmlns:a16="http://schemas.microsoft.com/office/drawing/2014/main" xmlns="" id="{015AED71-2E4C-4EB8-A74D-46EEF848CC1E}"/>
              </a:ext>
            </a:extLst>
          </p:cNvPr>
          <p:cNvSpPr>
            <a:spLocks noGrp="1"/>
          </p:cNvSpPr>
          <p:nvPr>
            <p:ph type="pic" sz="quarter" idx="11"/>
          </p:nvPr>
        </p:nvSpPr>
        <p:spPr>
          <a:xfrm>
            <a:off x="6302394" y="1899138"/>
            <a:ext cx="2269505" cy="3790461"/>
          </a:xfrm>
        </p:spPr>
        <p:txBody>
          <a:bodyPr>
            <a:normAutofit/>
          </a:bodyPr>
          <a:lstStyle>
            <a:lvl1pPr>
              <a:defRPr sz="800"/>
            </a:lvl1pPr>
          </a:lstStyle>
          <a:p>
            <a:endParaRPr lang="en-US"/>
          </a:p>
        </p:txBody>
      </p:sp>
      <p:sp>
        <p:nvSpPr>
          <p:cNvPr id="13" name="Text Placeholder 7">
            <a:extLst>
              <a:ext uri="{FF2B5EF4-FFF2-40B4-BE49-F238E27FC236}">
                <a16:creationId xmlns:a16="http://schemas.microsoft.com/office/drawing/2014/main" xmlns="" id="{12F06F0F-C1BA-488A-87C7-11A891755BE8}"/>
              </a:ext>
            </a:extLst>
          </p:cNvPr>
          <p:cNvSpPr>
            <a:spLocks noGrp="1"/>
          </p:cNvSpPr>
          <p:nvPr>
            <p:ph type="body" sz="quarter" idx="15" hasCustomPrompt="1"/>
          </p:nvPr>
        </p:nvSpPr>
        <p:spPr>
          <a:xfrm>
            <a:off x="3228975" y="654369"/>
            <a:ext cx="5734050" cy="819150"/>
          </a:xfrm>
        </p:spPr>
        <p:txBody>
          <a:bodyPr anchor="ctr">
            <a:normAutofit/>
          </a:bodyPr>
          <a:lstStyle>
            <a:lvl1pPr marL="0" indent="0" algn="ctr">
              <a:buNone/>
              <a:defRPr sz="3600">
                <a:latin typeface="+mj-lt"/>
              </a:defRPr>
            </a:lvl1pPr>
          </a:lstStyle>
          <a:p>
            <a:pPr lvl="0"/>
            <a:r>
              <a:rPr lang="en-US" dirty="0"/>
              <a:t>TITLE HERE</a:t>
            </a:r>
          </a:p>
        </p:txBody>
      </p:sp>
    </p:spTree>
    <p:extLst>
      <p:ext uri="{BB962C8B-B14F-4D97-AF65-F5344CB8AC3E}">
        <p14:creationId xmlns:p14="http://schemas.microsoft.com/office/powerpoint/2010/main" val="1960089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174932CE-11B4-454E-A11B-E9A31CBE3D08}"/>
              </a:ext>
            </a:extLst>
          </p:cNvPr>
          <p:cNvSpPr>
            <a:spLocks noGrp="1"/>
          </p:cNvSpPr>
          <p:nvPr>
            <p:ph type="pic" sz="quarter" idx="10"/>
          </p:nvPr>
        </p:nvSpPr>
        <p:spPr>
          <a:xfrm>
            <a:off x="0" y="0"/>
            <a:ext cx="12192000" cy="2771775"/>
          </a:xfrm>
        </p:spPr>
        <p:txBody>
          <a:bodyPr>
            <a:normAutofit/>
          </a:bodyPr>
          <a:lstStyle>
            <a:lvl1pPr>
              <a:defRPr sz="800"/>
            </a:lvl1pPr>
          </a:lstStyle>
          <a:p>
            <a:endParaRPr lang="en-US"/>
          </a:p>
        </p:txBody>
      </p:sp>
      <p:sp>
        <p:nvSpPr>
          <p:cNvPr id="8" name="Picture Placeholder 6">
            <a:extLst>
              <a:ext uri="{FF2B5EF4-FFF2-40B4-BE49-F238E27FC236}">
                <a16:creationId xmlns:a16="http://schemas.microsoft.com/office/drawing/2014/main" xmlns="" id="{0A571C4B-EC88-48B3-AED9-9C724E60EC27}"/>
              </a:ext>
            </a:extLst>
          </p:cNvPr>
          <p:cNvSpPr>
            <a:spLocks noGrp="1"/>
          </p:cNvSpPr>
          <p:nvPr>
            <p:ph type="pic" sz="quarter" idx="11"/>
          </p:nvPr>
        </p:nvSpPr>
        <p:spPr>
          <a:xfrm>
            <a:off x="5457370" y="2771775"/>
            <a:ext cx="6734629" cy="4086225"/>
          </a:xfrm>
        </p:spPr>
        <p:txBody>
          <a:bodyPr>
            <a:normAutofit/>
          </a:bodyPr>
          <a:lstStyle>
            <a:lvl1pPr>
              <a:defRPr sz="800"/>
            </a:lvl1pPr>
          </a:lstStyle>
          <a:p>
            <a:endParaRPr lang="en-US"/>
          </a:p>
        </p:txBody>
      </p:sp>
    </p:spTree>
    <p:extLst>
      <p:ext uri="{BB962C8B-B14F-4D97-AF65-F5344CB8AC3E}">
        <p14:creationId xmlns:p14="http://schemas.microsoft.com/office/powerpoint/2010/main" val="1588548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14F7EDC6-1D41-4E28-ADBE-F4AC75E62877}"/>
              </a:ext>
            </a:extLst>
          </p:cNvPr>
          <p:cNvGrpSpPr/>
          <p:nvPr userDrawn="1"/>
        </p:nvGrpSpPr>
        <p:grpSpPr>
          <a:xfrm>
            <a:off x="123300" y="-1834783"/>
            <a:ext cx="11960609" cy="10527566"/>
            <a:chOff x="870831" y="1084263"/>
            <a:chExt cx="748491" cy="658812"/>
          </a:xfrm>
          <a:solidFill>
            <a:schemeClr val="accent1"/>
          </a:solidFill>
        </p:grpSpPr>
        <p:sp>
          <p:nvSpPr>
            <p:cNvPr id="11" name="Freeform 5">
              <a:extLst>
                <a:ext uri="{FF2B5EF4-FFF2-40B4-BE49-F238E27FC236}">
                  <a16:creationId xmlns:a16="http://schemas.microsoft.com/office/drawing/2014/main" xmlns="" id="{D74A9632-7C06-41C1-85F0-EA1D1673588B}"/>
                </a:ext>
              </a:extLst>
            </p:cNvPr>
            <p:cNvSpPr>
              <a:spLocks/>
            </p:cNvSpPr>
            <p:nvPr/>
          </p:nvSpPr>
          <p:spPr bwMode="auto">
            <a:xfrm>
              <a:off x="870831" y="1084263"/>
              <a:ext cx="381000" cy="368300"/>
            </a:xfrm>
            <a:custGeom>
              <a:avLst/>
              <a:gdLst>
                <a:gd name="T0" fmla="*/ 22 w 102"/>
                <a:gd name="T1" fmla="*/ 99 h 99"/>
                <a:gd name="T2" fmla="*/ 8 w 102"/>
                <a:gd name="T3" fmla="*/ 94 h 99"/>
                <a:gd name="T4" fmla="*/ 8 w 102"/>
                <a:gd name="T5" fmla="*/ 65 h 99"/>
                <a:gd name="T6" fmla="*/ 66 w 102"/>
                <a:gd name="T7" fmla="*/ 8 h 99"/>
                <a:gd name="T8" fmla="*/ 94 w 102"/>
                <a:gd name="T9" fmla="*/ 8 h 99"/>
                <a:gd name="T10" fmla="*/ 94 w 102"/>
                <a:gd name="T11" fmla="*/ 36 h 99"/>
                <a:gd name="T12" fmla="*/ 36 w 102"/>
                <a:gd name="T13" fmla="*/ 94 h 99"/>
                <a:gd name="T14" fmla="*/ 22 w 102"/>
                <a:gd name="T15" fmla="*/ 99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9">
                  <a:moveTo>
                    <a:pt x="22" y="99"/>
                  </a:moveTo>
                  <a:cubicBezTo>
                    <a:pt x="17" y="99"/>
                    <a:pt x="12" y="98"/>
                    <a:pt x="8" y="94"/>
                  </a:cubicBezTo>
                  <a:cubicBezTo>
                    <a:pt x="0" y="86"/>
                    <a:pt x="0" y="73"/>
                    <a:pt x="8" y="65"/>
                  </a:cubicBezTo>
                  <a:cubicBezTo>
                    <a:pt x="66" y="8"/>
                    <a:pt x="66" y="8"/>
                    <a:pt x="66" y="8"/>
                  </a:cubicBezTo>
                  <a:cubicBezTo>
                    <a:pt x="73" y="0"/>
                    <a:pt x="86" y="0"/>
                    <a:pt x="94" y="8"/>
                  </a:cubicBezTo>
                  <a:cubicBezTo>
                    <a:pt x="102" y="16"/>
                    <a:pt x="102" y="28"/>
                    <a:pt x="94" y="36"/>
                  </a:cubicBezTo>
                  <a:cubicBezTo>
                    <a:pt x="36" y="94"/>
                    <a:pt x="36" y="94"/>
                    <a:pt x="36" y="94"/>
                  </a:cubicBezTo>
                  <a:cubicBezTo>
                    <a:pt x="33" y="98"/>
                    <a:pt x="27" y="99"/>
                    <a:pt x="22"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xmlns="" id="{8AD6BADD-D420-4C74-8033-C2680581189B}"/>
                </a:ext>
              </a:extLst>
            </p:cNvPr>
            <p:cNvSpPr>
              <a:spLocks/>
            </p:cNvSpPr>
            <p:nvPr/>
          </p:nvSpPr>
          <p:spPr bwMode="auto">
            <a:xfrm>
              <a:off x="1243084" y="1374775"/>
              <a:ext cx="376238" cy="368300"/>
            </a:xfrm>
            <a:custGeom>
              <a:avLst/>
              <a:gdLst>
                <a:gd name="T0" fmla="*/ 22 w 101"/>
                <a:gd name="T1" fmla="*/ 99 h 99"/>
                <a:gd name="T2" fmla="*/ 8 w 101"/>
                <a:gd name="T3" fmla="*/ 93 h 99"/>
                <a:gd name="T4" fmla="*/ 8 w 101"/>
                <a:gd name="T5" fmla="*/ 65 h 99"/>
                <a:gd name="T6" fmla="*/ 65 w 101"/>
                <a:gd name="T7" fmla="*/ 7 h 99"/>
                <a:gd name="T8" fmla="*/ 93 w 101"/>
                <a:gd name="T9" fmla="*/ 7 h 99"/>
                <a:gd name="T10" fmla="*/ 93 w 101"/>
                <a:gd name="T11" fmla="*/ 36 h 99"/>
                <a:gd name="T12" fmla="*/ 36 w 101"/>
                <a:gd name="T13" fmla="*/ 93 h 99"/>
                <a:gd name="T14" fmla="*/ 22 w 101"/>
                <a:gd name="T15" fmla="*/ 99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99">
                  <a:moveTo>
                    <a:pt x="22" y="99"/>
                  </a:moveTo>
                  <a:cubicBezTo>
                    <a:pt x="17" y="99"/>
                    <a:pt x="11" y="97"/>
                    <a:pt x="8" y="93"/>
                  </a:cubicBezTo>
                  <a:cubicBezTo>
                    <a:pt x="0" y="85"/>
                    <a:pt x="0" y="73"/>
                    <a:pt x="8" y="65"/>
                  </a:cubicBezTo>
                  <a:cubicBezTo>
                    <a:pt x="65" y="7"/>
                    <a:pt x="65" y="7"/>
                    <a:pt x="65" y="7"/>
                  </a:cubicBezTo>
                  <a:cubicBezTo>
                    <a:pt x="73" y="0"/>
                    <a:pt x="85" y="0"/>
                    <a:pt x="93" y="7"/>
                  </a:cubicBezTo>
                  <a:cubicBezTo>
                    <a:pt x="101" y="15"/>
                    <a:pt x="101" y="28"/>
                    <a:pt x="93" y="36"/>
                  </a:cubicBezTo>
                  <a:cubicBezTo>
                    <a:pt x="36" y="93"/>
                    <a:pt x="36" y="93"/>
                    <a:pt x="36" y="93"/>
                  </a:cubicBezTo>
                  <a:cubicBezTo>
                    <a:pt x="32" y="97"/>
                    <a:pt x="27" y="99"/>
                    <a:pt x="22"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569481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DCE4EFCC-3F19-4DBE-B5C0-7203C94A2C83}"/>
              </a:ext>
            </a:extLst>
          </p:cNvPr>
          <p:cNvGrpSpPr/>
          <p:nvPr userDrawn="1"/>
        </p:nvGrpSpPr>
        <p:grpSpPr>
          <a:xfrm>
            <a:off x="-506618" y="1265325"/>
            <a:ext cx="4816424" cy="7336888"/>
            <a:chOff x="901350" y="1084263"/>
            <a:chExt cx="432488" cy="658812"/>
          </a:xfrm>
          <a:solidFill>
            <a:schemeClr val="accent1"/>
          </a:solidFill>
        </p:grpSpPr>
        <p:sp>
          <p:nvSpPr>
            <p:cNvPr id="19" name="Freeform 5">
              <a:extLst>
                <a:ext uri="{FF2B5EF4-FFF2-40B4-BE49-F238E27FC236}">
                  <a16:creationId xmlns:a16="http://schemas.microsoft.com/office/drawing/2014/main" xmlns="" id="{A1C46261-ECAF-40B8-A8CC-6957CDA5FB2E}"/>
                </a:ext>
              </a:extLst>
            </p:cNvPr>
            <p:cNvSpPr>
              <a:spLocks/>
            </p:cNvSpPr>
            <p:nvPr/>
          </p:nvSpPr>
          <p:spPr bwMode="auto">
            <a:xfrm>
              <a:off x="901350" y="1084263"/>
              <a:ext cx="381000" cy="368300"/>
            </a:xfrm>
            <a:custGeom>
              <a:avLst/>
              <a:gdLst>
                <a:gd name="T0" fmla="*/ 22 w 102"/>
                <a:gd name="T1" fmla="*/ 99 h 99"/>
                <a:gd name="T2" fmla="*/ 8 w 102"/>
                <a:gd name="T3" fmla="*/ 94 h 99"/>
                <a:gd name="T4" fmla="*/ 8 w 102"/>
                <a:gd name="T5" fmla="*/ 65 h 99"/>
                <a:gd name="T6" fmla="*/ 66 w 102"/>
                <a:gd name="T7" fmla="*/ 8 h 99"/>
                <a:gd name="T8" fmla="*/ 94 w 102"/>
                <a:gd name="T9" fmla="*/ 8 h 99"/>
                <a:gd name="T10" fmla="*/ 94 w 102"/>
                <a:gd name="T11" fmla="*/ 36 h 99"/>
                <a:gd name="T12" fmla="*/ 36 w 102"/>
                <a:gd name="T13" fmla="*/ 94 h 99"/>
                <a:gd name="T14" fmla="*/ 22 w 102"/>
                <a:gd name="T15" fmla="*/ 99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9">
                  <a:moveTo>
                    <a:pt x="22" y="99"/>
                  </a:moveTo>
                  <a:cubicBezTo>
                    <a:pt x="17" y="99"/>
                    <a:pt x="12" y="98"/>
                    <a:pt x="8" y="94"/>
                  </a:cubicBezTo>
                  <a:cubicBezTo>
                    <a:pt x="0" y="86"/>
                    <a:pt x="0" y="73"/>
                    <a:pt x="8" y="65"/>
                  </a:cubicBezTo>
                  <a:cubicBezTo>
                    <a:pt x="66" y="8"/>
                    <a:pt x="66" y="8"/>
                    <a:pt x="66" y="8"/>
                  </a:cubicBezTo>
                  <a:cubicBezTo>
                    <a:pt x="73" y="0"/>
                    <a:pt x="86" y="0"/>
                    <a:pt x="94" y="8"/>
                  </a:cubicBezTo>
                  <a:cubicBezTo>
                    <a:pt x="102" y="16"/>
                    <a:pt x="102" y="28"/>
                    <a:pt x="94" y="36"/>
                  </a:cubicBezTo>
                  <a:cubicBezTo>
                    <a:pt x="36" y="94"/>
                    <a:pt x="36" y="94"/>
                    <a:pt x="36" y="94"/>
                  </a:cubicBezTo>
                  <a:cubicBezTo>
                    <a:pt x="33" y="98"/>
                    <a:pt x="27" y="99"/>
                    <a:pt x="22"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6">
              <a:extLst>
                <a:ext uri="{FF2B5EF4-FFF2-40B4-BE49-F238E27FC236}">
                  <a16:creationId xmlns:a16="http://schemas.microsoft.com/office/drawing/2014/main" xmlns="" id="{1D6F9543-A6D2-4400-BF23-E0D8C680A54B}"/>
                </a:ext>
              </a:extLst>
            </p:cNvPr>
            <p:cNvSpPr>
              <a:spLocks/>
            </p:cNvSpPr>
            <p:nvPr/>
          </p:nvSpPr>
          <p:spPr bwMode="auto">
            <a:xfrm>
              <a:off x="957600" y="1374775"/>
              <a:ext cx="376238" cy="368300"/>
            </a:xfrm>
            <a:custGeom>
              <a:avLst/>
              <a:gdLst>
                <a:gd name="T0" fmla="*/ 22 w 101"/>
                <a:gd name="T1" fmla="*/ 99 h 99"/>
                <a:gd name="T2" fmla="*/ 8 w 101"/>
                <a:gd name="T3" fmla="*/ 93 h 99"/>
                <a:gd name="T4" fmla="*/ 8 w 101"/>
                <a:gd name="T5" fmla="*/ 65 h 99"/>
                <a:gd name="T6" fmla="*/ 65 w 101"/>
                <a:gd name="T7" fmla="*/ 7 h 99"/>
                <a:gd name="T8" fmla="*/ 93 w 101"/>
                <a:gd name="T9" fmla="*/ 7 h 99"/>
                <a:gd name="T10" fmla="*/ 93 w 101"/>
                <a:gd name="T11" fmla="*/ 36 h 99"/>
                <a:gd name="T12" fmla="*/ 36 w 101"/>
                <a:gd name="T13" fmla="*/ 93 h 99"/>
                <a:gd name="T14" fmla="*/ 22 w 101"/>
                <a:gd name="T15" fmla="*/ 99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99">
                  <a:moveTo>
                    <a:pt x="22" y="99"/>
                  </a:moveTo>
                  <a:cubicBezTo>
                    <a:pt x="17" y="99"/>
                    <a:pt x="11" y="97"/>
                    <a:pt x="8" y="93"/>
                  </a:cubicBezTo>
                  <a:cubicBezTo>
                    <a:pt x="0" y="85"/>
                    <a:pt x="0" y="73"/>
                    <a:pt x="8" y="65"/>
                  </a:cubicBezTo>
                  <a:cubicBezTo>
                    <a:pt x="65" y="7"/>
                    <a:pt x="65" y="7"/>
                    <a:pt x="65" y="7"/>
                  </a:cubicBezTo>
                  <a:cubicBezTo>
                    <a:pt x="73" y="0"/>
                    <a:pt x="85" y="0"/>
                    <a:pt x="93" y="7"/>
                  </a:cubicBezTo>
                  <a:cubicBezTo>
                    <a:pt x="101" y="15"/>
                    <a:pt x="101" y="28"/>
                    <a:pt x="93" y="36"/>
                  </a:cubicBezTo>
                  <a:cubicBezTo>
                    <a:pt x="36" y="93"/>
                    <a:pt x="36" y="93"/>
                    <a:pt x="36" y="93"/>
                  </a:cubicBezTo>
                  <a:cubicBezTo>
                    <a:pt x="32" y="97"/>
                    <a:pt x="27" y="99"/>
                    <a:pt x="22"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Picture Placeholder 10">
            <a:extLst>
              <a:ext uri="{FF2B5EF4-FFF2-40B4-BE49-F238E27FC236}">
                <a16:creationId xmlns:a16="http://schemas.microsoft.com/office/drawing/2014/main" xmlns="" id="{C7E9BB78-9A9D-48CD-B957-EFFC9A0D41B7}"/>
              </a:ext>
            </a:extLst>
          </p:cNvPr>
          <p:cNvSpPr>
            <a:spLocks noGrp="1"/>
          </p:cNvSpPr>
          <p:nvPr>
            <p:ph type="pic" sz="quarter" idx="11"/>
          </p:nvPr>
        </p:nvSpPr>
        <p:spPr>
          <a:xfrm>
            <a:off x="6479265" y="4712220"/>
            <a:ext cx="5712735" cy="2034656"/>
          </a:xfrm>
        </p:spPr>
        <p:txBody>
          <a:bodyPr>
            <a:normAutofit/>
          </a:bodyPr>
          <a:lstStyle>
            <a:lvl1pPr>
              <a:defRPr sz="800"/>
            </a:lvl1pPr>
          </a:lstStyle>
          <a:p>
            <a:endParaRPr lang="en-US"/>
          </a:p>
        </p:txBody>
      </p:sp>
      <p:sp>
        <p:nvSpPr>
          <p:cNvPr id="13" name="Text Placeholder 7">
            <a:extLst>
              <a:ext uri="{FF2B5EF4-FFF2-40B4-BE49-F238E27FC236}">
                <a16:creationId xmlns:a16="http://schemas.microsoft.com/office/drawing/2014/main" xmlns="" id="{0243D509-B4CB-47E7-85D5-685F03B99DFB}"/>
              </a:ext>
            </a:extLst>
          </p:cNvPr>
          <p:cNvSpPr>
            <a:spLocks noGrp="1"/>
          </p:cNvSpPr>
          <p:nvPr>
            <p:ph type="body" sz="quarter" idx="15" hasCustomPrompt="1"/>
          </p:nvPr>
        </p:nvSpPr>
        <p:spPr>
          <a:xfrm>
            <a:off x="3228975" y="654369"/>
            <a:ext cx="5734050" cy="819150"/>
          </a:xfrm>
        </p:spPr>
        <p:txBody>
          <a:bodyPr anchor="ctr">
            <a:normAutofit/>
          </a:bodyPr>
          <a:lstStyle>
            <a:lvl1pPr marL="0" indent="0" algn="ctr">
              <a:buNone/>
              <a:defRPr sz="3600">
                <a:latin typeface="+mj-lt"/>
              </a:defRPr>
            </a:lvl1pPr>
          </a:lstStyle>
          <a:p>
            <a:pPr lvl="0"/>
            <a:r>
              <a:rPr lang="en-US" dirty="0"/>
              <a:t>TITLE HERE</a:t>
            </a:r>
          </a:p>
        </p:txBody>
      </p:sp>
      <p:grpSp>
        <p:nvGrpSpPr>
          <p:cNvPr id="14" name="Group 13">
            <a:extLst>
              <a:ext uri="{FF2B5EF4-FFF2-40B4-BE49-F238E27FC236}">
                <a16:creationId xmlns:a16="http://schemas.microsoft.com/office/drawing/2014/main" xmlns="" id="{16BC450B-C670-4891-8018-F6B61306E312}"/>
              </a:ext>
            </a:extLst>
          </p:cNvPr>
          <p:cNvGrpSpPr/>
          <p:nvPr userDrawn="1"/>
        </p:nvGrpSpPr>
        <p:grpSpPr>
          <a:xfrm>
            <a:off x="461545" y="441247"/>
            <a:ext cx="224255" cy="363537"/>
            <a:chOff x="1041400" y="1084263"/>
            <a:chExt cx="406401" cy="658812"/>
          </a:xfrm>
          <a:solidFill>
            <a:schemeClr val="accent1"/>
          </a:solidFill>
        </p:grpSpPr>
        <p:sp>
          <p:nvSpPr>
            <p:cNvPr id="15" name="Freeform 5">
              <a:extLst>
                <a:ext uri="{FF2B5EF4-FFF2-40B4-BE49-F238E27FC236}">
                  <a16:creationId xmlns:a16="http://schemas.microsoft.com/office/drawing/2014/main" xmlns="" id="{28C247D5-DE8D-4A8F-B425-6509F23240A0}"/>
                </a:ext>
              </a:extLst>
            </p:cNvPr>
            <p:cNvSpPr>
              <a:spLocks/>
            </p:cNvSpPr>
            <p:nvPr/>
          </p:nvSpPr>
          <p:spPr bwMode="auto">
            <a:xfrm>
              <a:off x="1041400" y="1084263"/>
              <a:ext cx="381000" cy="368300"/>
            </a:xfrm>
            <a:custGeom>
              <a:avLst/>
              <a:gdLst>
                <a:gd name="T0" fmla="*/ 22 w 102"/>
                <a:gd name="T1" fmla="*/ 99 h 99"/>
                <a:gd name="T2" fmla="*/ 8 w 102"/>
                <a:gd name="T3" fmla="*/ 94 h 99"/>
                <a:gd name="T4" fmla="*/ 8 w 102"/>
                <a:gd name="T5" fmla="*/ 65 h 99"/>
                <a:gd name="T6" fmla="*/ 66 w 102"/>
                <a:gd name="T7" fmla="*/ 8 h 99"/>
                <a:gd name="T8" fmla="*/ 94 w 102"/>
                <a:gd name="T9" fmla="*/ 8 h 99"/>
                <a:gd name="T10" fmla="*/ 94 w 102"/>
                <a:gd name="T11" fmla="*/ 36 h 99"/>
                <a:gd name="T12" fmla="*/ 36 w 102"/>
                <a:gd name="T13" fmla="*/ 94 h 99"/>
                <a:gd name="T14" fmla="*/ 22 w 102"/>
                <a:gd name="T15" fmla="*/ 99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9">
                  <a:moveTo>
                    <a:pt x="22" y="99"/>
                  </a:moveTo>
                  <a:cubicBezTo>
                    <a:pt x="17" y="99"/>
                    <a:pt x="12" y="98"/>
                    <a:pt x="8" y="94"/>
                  </a:cubicBezTo>
                  <a:cubicBezTo>
                    <a:pt x="0" y="86"/>
                    <a:pt x="0" y="73"/>
                    <a:pt x="8" y="65"/>
                  </a:cubicBezTo>
                  <a:cubicBezTo>
                    <a:pt x="66" y="8"/>
                    <a:pt x="66" y="8"/>
                    <a:pt x="66" y="8"/>
                  </a:cubicBezTo>
                  <a:cubicBezTo>
                    <a:pt x="73" y="0"/>
                    <a:pt x="86" y="0"/>
                    <a:pt x="94" y="8"/>
                  </a:cubicBezTo>
                  <a:cubicBezTo>
                    <a:pt x="102" y="16"/>
                    <a:pt x="102" y="28"/>
                    <a:pt x="94" y="36"/>
                  </a:cubicBezTo>
                  <a:cubicBezTo>
                    <a:pt x="36" y="94"/>
                    <a:pt x="36" y="94"/>
                    <a:pt x="36" y="94"/>
                  </a:cubicBezTo>
                  <a:cubicBezTo>
                    <a:pt x="33" y="98"/>
                    <a:pt x="27" y="99"/>
                    <a:pt x="22"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xmlns="" id="{E94AC565-E971-42A4-B91B-C52181ECE1CD}"/>
                </a:ext>
              </a:extLst>
            </p:cNvPr>
            <p:cNvSpPr>
              <a:spLocks/>
            </p:cNvSpPr>
            <p:nvPr/>
          </p:nvSpPr>
          <p:spPr bwMode="auto">
            <a:xfrm>
              <a:off x="1071563" y="1374775"/>
              <a:ext cx="376238" cy="368300"/>
            </a:xfrm>
            <a:custGeom>
              <a:avLst/>
              <a:gdLst>
                <a:gd name="T0" fmla="*/ 22 w 101"/>
                <a:gd name="T1" fmla="*/ 99 h 99"/>
                <a:gd name="T2" fmla="*/ 8 w 101"/>
                <a:gd name="T3" fmla="*/ 93 h 99"/>
                <a:gd name="T4" fmla="*/ 8 w 101"/>
                <a:gd name="T5" fmla="*/ 65 h 99"/>
                <a:gd name="T6" fmla="*/ 65 w 101"/>
                <a:gd name="T7" fmla="*/ 7 h 99"/>
                <a:gd name="T8" fmla="*/ 93 w 101"/>
                <a:gd name="T9" fmla="*/ 7 h 99"/>
                <a:gd name="T10" fmla="*/ 93 w 101"/>
                <a:gd name="T11" fmla="*/ 36 h 99"/>
                <a:gd name="T12" fmla="*/ 36 w 101"/>
                <a:gd name="T13" fmla="*/ 93 h 99"/>
                <a:gd name="T14" fmla="*/ 22 w 101"/>
                <a:gd name="T15" fmla="*/ 99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99">
                  <a:moveTo>
                    <a:pt x="22" y="99"/>
                  </a:moveTo>
                  <a:cubicBezTo>
                    <a:pt x="17" y="99"/>
                    <a:pt x="11" y="97"/>
                    <a:pt x="8" y="93"/>
                  </a:cubicBezTo>
                  <a:cubicBezTo>
                    <a:pt x="0" y="85"/>
                    <a:pt x="0" y="73"/>
                    <a:pt x="8" y="65"/>
                  </a:cubicBezTo>
                  <a:cubicBezTo>
                    <a:pt x="65" y="7"/>
                    <a:pt x="65" y="7"/>
                    <a:pt x="65" y="7"/>
                  </a:cubicBezTo>
                  <a:cubicBezTo>
                    <a:pt x="73" y="0"/>
                    <a:pt x="85" y="0"/>
                    <a:pt x="93" y="7"/>
                  </a:cubicBezTo>
                  <a:cubicBezTo>
                    <a:pt x="101" y="15"/>
                    <a:pt x="101" y="28"/>
                    <a:pt x="93" y="36"/>
                  </a:cubicBezTo>
                  <a:cubicBezTo>
                    <a:pt x="36" y="93"/>
                    <a:pt x="36" y="93"/>
                    <a:pt x="36" y="93"/>
                  </a:cubicBezTo>
                  <a:cubicBezTo>
                    <a:pt x="32" y="97"/>
                    <a:pt x="27" y="99"/>
                    <a:pt x="22"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 name="TextBox 16">
            <a:extLst>
              <a:ext uri="{FF2B5EF4-FFF2-40B4-BE49-F238E27FC236}">
                <a16:creationId xmlns:a16="http://schemas.microsoft.com/office/drawing/2014/main" xmlns="" id="{475F8AC1-FC93-47E5-AAFA-029C3C721EA6}"/>
              </a:ext>
            </a:extLst>
          </p:cNvPr>
          <p:cNvSpPr txBox="1"/>
          <p:nvPr userDrawn="1"/>
        </p:nvSpPr>
        <p:spPr>
          <a:xfrm>
            <a:off x="819658" y="399500"/>
            <a:ext cx="1435100" cy="400110"/>
          </a:xfrm>
          <a:prstGeom prst="rect">
            <a:avLst/>
          </a:prstGeom>
          <a:noFill/>
        </p:spPr>
        <p:txBody>
          <a:bodyPr wrap="square" rtlCol="0" anchor="ctr">
            <a:spAutoFit/>
          </a:bodyPr>
          <a:lstStyle/>
          <a:p>
            <a:r>
              <a:rPr lang="en-US" sz="2000" b="1" dirty="0">
                <a:solidFill>
                  <a:schemeClr val="accent1"/>
                </a:solidFill>
                <a:latin typeface="+mj-lt"/>
              </a:rPr>
              <a:t>SPORTA</a:t>
            </a:r>
          </a:p>
        </p:txBody>
      </p:sp>
    </p:spTree>
    <p:extLst>
      <p:ext uri="{BB962C8B-B14F-4D97-AF65-F5344CB8AC3E}">
        <p14:creationId xmlns:p14="http://schemas.microsoft.com/office/powerpoint/2010/main" val="1163067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xmlns="" id="{93D5440D-A494-4445-8EF6-0CB52A720535}"/>
              </a:ext>
            </a:extLst>
          </p:cNvPr>
          <p:cNvSpPr>
            <a:spLocks noGrp="1"/>
          </p:cNvSpPr>
          <p:nvPr>
            <p:ph type="body" sz="quarter" idx="15" hasCustomPrompt="1"/>
          </p:nvPr>
        </p:nvSpPr>
        <p:spPr>
          <a:xfrm>
            <a:off x="3228975" y="654369"/>
            <a:ext cx="5734050" cy="819150"/>
          </a:xfrm>
        </p:spPr>
        <p:txBody>
          <a:bodyPr anchor="ctr">
            <a:normAutofit/>
          </a:bodyPr>
          <a:lstStyle>
            <a:lvl1pPr marL="0" indent="0" algn="ctr">
              <a:buNone/>
              <a:defRPr sz="3600">
                <a:latin typeface="+mj-lt"/>
              </a:defRPr>
            </a:lvl1pPr>
          </a:lstStyle>
          <a:p>
            <a:pPr lvl="0"/>
            <a:r>
              <a:rPr lang="en-US" dirty="0"/>
              <a:t>TITLE HERE</a:t>
            </a:r>
          </a:p>
        </p:txBody>
      </p:sp>
      <p:sp>
        <p:nvSpPr>
          <p:cNvPr id="13" name="Picture Placeholder 12">
            <a:extLst>
              <a:ext uri="{FF2B5EF4-FFF2-40B4-BE49-F238E27FC236}">
                <a16:creationId xmlns:a16="http://schemas.microsoft.com/office/drawing/2014/main" xmlns="" id="{5000AB2D-42B1-4A7C-8E8B-6828ACCA12FA}"/>
              </a:ext>
            </a:extLst>
          </p:cNvPr>
          <p:cNvSpPr>
            <a:spLocks noGrp="1"/>
          </p:cNvSpPr>
          <p:nvPr>
            <p:ph type="pic" sz="quarter" idx="16"/>
          </p:nvPr>
        </p:nvSpPr>
        <p:spPr>
          <a:xfrm>
            <a:off x="8170863" y="2249488"/>
            <a:ext cx="6329362" cy="4021137"/>
          </a:xfrm>
        </p:spPr>
        <p:txBody>
          <a:bodyPr>
            <a:normAutofit/>
          </a:bodyPr>
          <a:lstStyle>
            <a:lvl1pPr>
              <a:defRPr sz="800"/>
            </a:lvl1pPr>
          </a:lstStyle>
          <a:p>
            <a:endParaRPr lang="en-US" dirty="0"/>
          </a:p>
        </p:txBody>
      </p:sp>
    </p:spTree>
    <p:extLst>
      <p:ext uri="{BB962C8B-B14F-4D97-AF65-F5344CB8AC3E}">
        <p14:creationId xmlns:p14="http://schemas.microsoft.com/office/powerpoint/2010/main" val="3136207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xmlns="" id="{BED5C481-2BD8-4786-AE4C-E167061C3DC8}"/>
              </a:ext>
            </a:extLst>
          </p:cNvPr>
          <p:cNvSpPr>
            <a:spLocks noGrp="1"/>
          </p:cNvSpPr>
          <p:nvPr>
            <p:ph type="body" sz="quarter" idx="15" hasCustomPrompt="1"/>
          </p:nvPr>
        </p:nvSpPr>
        <p:spPr>
          <a:xfrm>
            <a:off x="3228975" y="654369"/>
            <a:ext cx="5734050" cy="819150"/>
          </a:xfrm>
        </p:spPr>
        <p:txBody>
          <a:bodyPr anchor="ctr">
            <a:normAutofit/>
          </a:bodyPr>
          <a:lstStyle>
            <a:lvl1pPr marL="0" indent="0" algn="ctr">
              <a:buNone/>
              <a:defRPr sz="3600">
                <a:latin typeface="+mj-lt"/>
              </a:defRPr>
            </a:lvl1pPr>
          </a:lstStyle>
          <a:p>
            <a:pPr lvl="0"/>
            <a:r>
              <a:rPr lang="en-US" dirty="0"/>
              <a:t>TITLE HERE</a:t>
            </a:r>
          </a:p>
        </p:txBody>
      </p:sp>
      <p:grpSp>
        <p:nvGrpSpPr>
          <p:cNvPr id="8" name="Group 7">
            <a:extLst>
              <a:ext uri="{FF2B5EF4-FFF2-40B4-BE49-F238E27FC236}">
                <a16:creationId xmlns:a16="http://schemas.microsoft.com/office/drawing/2014/main" xmlns="" id="{83DD3924-408C-4841-806D-1D3750EED7C0}"/>
              </a:ext>
            </a:extLst>
          </p:cNvPr>
          <p:cNvGrpSpPr/>
          <p:nvPr userDrawn="1"/>
        </p:nvGrpSpPr>
        <p:grpSpPr>
          <a:xfrm>
            <a:off x="461545" y="441247"/>
            <a:ext cx="224255" cy="363537"/>
            <a:chOff x="1041400" y="1084263"/>
            <a:chExt cx="406401" cy="658812"/>
          </a:xfrm>
          <a:solidFill>
            <a:schemeClr val="accent1"/>
          </a:solidFill>
        </p:grpSpPr>
        <p:sp>
          <p:nvSpPr>
            <p:cNvPr id="9" name="Freeform 5">
              <a:extLst>
                <a:ext uri="{FF2B5EF4-FFF2-40B4-BE49-F238E27FC236}">
                  <a16:creationId xmlns:a16="http://schemas.microsoft.com/office/drawing/2014/main" xmlns="" id="{EE0A50A5-331C-486C-905E-C02DE2531B04}"/>
                </a:ext>
              </a:extLst>
            </p:cNvPr>
            <p:cNvSpPr>
              <a:spLocks/>
            </p:cNvSpPr>
            <p:nvPr/>
          </p:nvSpPr>
          <p:spPr bwMode="auto">
            <a:xfrm>
              <a:off x="1041400" y="1084263"/>
              <a:ext cx="381000" cy="368300"/>
            </a:xfrm>
            <a:custGeom>
              <a:avLst/>
              <a:gdLst>
                <a:gd name="T0" fmla="*/ 22 w 102"/>
                <a:gd name="T1" fmla="*/ 99 h 99"/>
                <a:gd name="T2" fmla="*/ 8 w 102"/>
                <a:gd name="T3" fmla="*/ 94 h 99"/>
                <a:gd name="T4" fmla="*/ 8 w 102"/>
                <a:gd name="T5" fmla="*/ 65 h 99"/>
                <a:gd name="T6" fmla="*/ 66 w 102"/>
                <a:gd name="T7" fmla="*/ 8 h 99"/>
                <a:gd name="T8" fmla="*/ 94 w 102"/>
                <a:gd name="T9" fmla="*/ 8 h 99"/>
                <a:gd name="T10" fmla="*/ 94 w 102"/>
                <a:gd name="T11" fmla="*/ 36 h 99"/>
                <a:gd name="T12" fmla="*/ 36 w 102"/>
                <a:gd name="T13" fmla="*/ 94 h 99"/>
                <a:gd name="T14" fmla="*/ 22 w 102"/>
                <a:gd name="T15" fmla="*/ 99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9">
                  <a:moveTo>
                    <a:pt x="22" y="99"/>
                  </a:moveTo>
                  <a:cubicBezTo>
                    <a:pt x="17" y="99"/>
                    <a:pt x="12" y="98"/>
                    <a:pt x="8" y="94"/>
                  </a:cubicBezTo>
                  <a:cubicBezTo>
                    <a:pt x="0" y="86"/>
                    <a:pt x="0" y="73"/>
                    <a:pt x="8" y="65"/>
                  </a:cubicBezTo>
                  <a:cubicBezTo>
                    <a:pt x="66" y="8"/>
                    <a:pt x="66" y="8"/>
                    <a:pt x="66" y="8"/>
                  </a:cubicBezTo>
                  <a:cubicBezTo>
                    <a:pt x="73" y="0"/>
                    <a:pt x="86" y="0"/>
                    <a:pt x="94" y="8"/>
                  </a:cubicBezTo>
                  <a:cubicBezTo>
                    <a:pt x="102" y="16"/>
                    <a:pt x="102" y="28"/>
                    <a:pt x="94" y="36"/>
                  </a:cubicBezTo>
                  <a:cubicBezTo>
                    <a:pt x="36" y="94"/>
                    <a:pt x="36" y="94"/>
                    <a:pt x="36" y="94"/>
                  </a:cubicBezTo>
                  <a:cubicBezTo>
                    <a:pt x="33" y="98"/>
                    <a:pt x="27" y="99"/>
                    <a:pt x="22"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xmlns="" id="{7B4300D8-737A-4094-828B-559AB5939E6A}"/>
                </a:ext>
              </a:extLst>
            </p:cNvPr>
            <p:cNvSpPr>
              <a:spLocks/>
            </p:cNvSpPr>
            <p:nvPr/>
          </p:nvSpPr>
          <p:spPr bwMode="auto">
            <a:xfrm>
              <a:off x="1071563" y="1374775"/>
              <a:ext cx="376238" cy="368300"/>
            </a:xfrm>
            <a:custGeom>
              <a:avLst/>
              <a:gdLst>
                <a:gd name="T0" fmla="*/ 22 w 101"/>
                <a:gd name="T1" fmla="*/ 99 h 99"/>
                <a:gd name="T2" fmla="*/ 8 w 101"/>
                <a:gd name="T3" fmla="*/ 93 h 99"/>
                <a:gd name="T4" fmla="*/ 8 w 101"/>
                <a:gd name="T5" fmla="*/ 65 h 99"/>
                <a:gd name="T6" fmla="*/ 65 w 101"/>
                <a:gd name="T7" fmla="*/ 7 h 99"/>
                <a:gd name="T8" fmla="*/ 93 w 101"/>
                <a:gd name="T9" fmla="*/ 7 h 99"/>
                <a:gd name="T10" fmla="*/ 93 w 101"/>
                <a:gd name="T11" fmla="*/ 36 h 99"/>
                <a:gd name="T12" fmla="*/ 36 w 101"/>
                <a:gd name="T13" fmla="*/ 93 h 99"/>
                <a:gd name="T14" fmla="*/ 22 w 101"/>
                <a:gd name="T15" fmla="*/ 99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99">
                  <a:moveTo>
                    <a:pt x="22" y="99"/>
                  </a:moveTo>
                  <a:cubicBezTo>
                    <a:pt x="17" y="99"/>
                    <a:pt x="11" y="97"/>
                    <a:pt x="8" y="93"/>
                  </a:cubicBezTo>
                  <a:cubicBezTo>
                    <a:pt x="0" y="85"/>
                    <a:pt x="0" y="73"/>
                    <a:pt x="8" y="65"/>
                  </a:cubicBezTo>
                  <a:cubicBezTo>
                    <a:pt x="65" y="7"/>
                    <a:pt x="65" y="7"/>
                    <a:pt x="65" y="7"/>
                  </a:cubicBezTo>
                  <a:cubicBezTo>
                    <a:pt x="73" y="0"/>
                    <a:pt x="85" y="0"/>
                    <a:pt x="93" y="7"/>
                  </a:cubicBezTo>
                  <a:cubicBezTo>
                    <a:pt x="101" y="15"/>
                    <a:pt x="101" y="28"/>
                    <a:pt x="93" y="36"/>
                  </a:cubicBezTo>
                  <a:cubicBezTo>
                    <a:pt x="36" y="93"/>
                    <a:pt x="36" y="93"/>
                    <a:pt x="36" y="93"/>
                  </a:cubicBezTo>
                  <a:cubicBezTo>
                    <a:pt x="32" y="97"/>
                    <a:pt x="27" y="99"/>
                    <a:pt x="22"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 name="TextBox 10">
            <a:extLst>
              <a:ext uri="{FF2B5EF4-FFF2-40B4-BE49-F238E27FC236}">
                <a16:creationId xmlns:a16="http://schemas.microsoft.com/office/drawing/2014/main" xmlns="" id="{B7862076-38BB-44FE-8D8D-A807E1CCE4B9}"/>
              </a:ext>
            </a:extLst>
          </p:cNvPr>
          <p:cNvSpPr txBox="1"/>
          <p:nvPr userDrawn="1"/>
        </p:nvSpPr>
        <p:spPr>
          <a:xfrm>
            <a:off x="819658" y="399500"/>
            <a:ext cx="1435100" cy="400110"/>
          </a:xfrm>
          <a:prstGeom prst="rect">
            <a:avLst/>
          </a:prstGeom>
          <a:noFill/>
        </p:spPr>
        <p:txBody>
          <a:bodyPr wrap="square" rtlCol="0" anchor="ctr">
            <a:spAutoFit/>
          </a:bodyPr>
          <a:lstStyle/>
          <a:p>
            <a:r>
              <a:rPr lang="en-US" sz="2000" b="1" dirty="0">
                <a:solidFill>
                  <a:schemeClr val="accent1"/>
                </a:solidFill>
                <a:latin typeface="+mj-lt"/>
              </a:rPr>
              <a:t>SPORTA</a:t>
            </a:r>
          </a:p>
        </p:txBody>
      </p:sp>
    </p:spTree>
    <p:extLst>
      <p:ext uri="{BB962C8B-B14F-4D97-AF65-F5344CB8AC3E}">
        <p14:creationId xmlns:p14="http://schemas.microsoft.com/office/powerpoint/2010/main" val="1640048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71CD8FA8-6CCC-43EF-A6F9-F4E40485A828}"/>
              </a:ext>
            </a:extLst>
          </p:cNvPr>
          <p:cNvSpPr>
            <a:spLocks noGrp="1"/>
          </p:cNvSpPr>
          <p:nvPr>
            <p:ph type="pic" sz="quarter" idx="10"/>
          </p:nvPr>
        </p:nvSpPr>
        <p:spPr>
          <a:xfrm>
            <a:off x="0" y="0"/>
            <a:ext cx="12192000" cy="6858000"/>
          </a:xfrm>
        </p:spPr>
        <p:txBody>
          <a:bodyPr>
            <a:normAutofit/>
          </a:bodyPr>
          <a:lstStyle>
            <a:lvl1pPr>
              <a:defRPr sz="800"/>
            </a:lvl1pPr>
          </a:lstStyle>
          <a:p>
            <a:endParaRPr lang="en-US"/>
          </a:p>
        </p:txBody>
      </p:sp>
    </p:spTree>
    <p:extLst>
      <p:ext uri="{BB962C8B-B14F-4D97-AF65-F5344CB8AC3E}">
        <p14:creationId xmlns:p14="http://schemas.microsoft.com/office/powerpoint/2010/main" val="1425511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xmlns="" id="{FF688641-8BC1-438C-9FFF-C7B226FBBDC6}"/>
              </a:ext>
            </a:extLst>
          </p:cNvPr>
          <p:cNvSpPr>
            <a:spLocks noGrp="1"/>
          </p:cNvSpPr>
          <p:nvPr>
            <p:ph type="body" sz="quarter" idx="10" hasCustomPrompt="1"/>
          </p:nvPr>
        </p:nvSpPr>
        <p:spPr>
          <a:xfrm>
            <a:off x="3228975" y="654369"/>
            <a:ext cx="5734050" cy="819150"/>
          </a:xfrm>
        </p:spPr>
        <p:txBody>
          <a:bodyPr anchor="ctr">
            <a:normAutofit/>
          </a:bodyPr>
          <a:lstStyle>
            <a:lvl1pPr marL="0" indent="0" algn="ctr">
              <a:buNone/>
              <a:defRPr sz="3600">
                <a:latin typeface="+mj-lt"/>
              </a:defRPr>
            </a:lvl1pPr>
          </a:lstStyle>
          <a:p>
            <a:pPr lvl="0"/>
            <a:r>
              <a:rPr lang="en-US" dirty="0"/>
              <a:t>TITLE HERE</a:t>
            </a:r>
          </a:p>
        </p:txBody>
      </p:sp>
      <p:grpSp>
        <p:nvGrpSpPr>
          <p:cNvPr id="14" name="Group 13">
            <a:extLst>
              <a:ext uri="{FF2B5EF4-FFF2-40B4-BE49-F238E27FC236}">
                <a16:creationId xmlns:a16="http://schemas.microsoft.com/office/drawing/2014/main" xmlns="" id="{37F565EE-D98A-4CA8-8AD1-DF5644173875}"/>
              </a:ext>
            </a:extLst>
          </p:cNvPr>
          <p:cNvGrpSpPr/>
          <p:nvPr userDrawn="1"/>
        </p:nvGrpSpPr>
        <p:grpSpPr>
          <a:xfrm>
            <a:off x="7779434" y="4181457"/>
            <a:ext cx="4412566" cy="2676543"/>
            <a:chOff x="5895974" y="3039001"/>
            <a:chExt cx="6296026" cy="3818999"/>
          </a:xfrm>
        </p:grpSpPr>
        <p:sp>
          <p:nvSpPr>
            <p:cNvPr id="15" name="Freeform 10">
              <a:extLst>
                <a:ext uri="{FF2B5EF4-FFF2-40B4-BE49-F238E27FC236}">
                  <a16:creationId xmlns:a16="http://schemas.microsoft.com/office/drawing/2014/main" xmlns="" id="{96F5316C-CC22-46E2-BAD8-2CDB8A71E466}"/>
                </a:ext>
              </a:extLst>
            </p:cNvPr>
            <p:cNvSpPr>
              <a:spLocks/>
            </p:cNvSpPr>
            <p:nvPr/>
          </p:nvSpPr>
          <p:spPr bwMode="auto">
            <a:xfrm>
              <a:off x="7088282" y="3039001"/>
              <a:ext cx="5103718" cy="3818999"/>
            </a:xfrm>
            <a:custGeom>
              <a:avLst/>
              <a:gdLst>
                <a:gd name="T0" fmla="*/ 2221 w 2221"/>
                <a:gd name="T1" fmla="*/ 0 h 1648"/>
                <a:gd name="T2" fmla="*/ 0 w 2221"/>
                <a:gd name="T3" fmla="*/ 1648 h 1648"/>
                <a:gd name="T4" fmla="*/ 2221 w 2221"/>
                <a:gd name="T5" fmla="*/ 1648 h 1648"/>
                <a:gd name="T6" fmla="*/ 2221 w 2221"/>
                <a:gd name="T7" fmla="*/ 0 h 1648"/>
              </a:gdLst>
              <a:ahLst/>
              <a:cxnLst>
                <a:cxn ang="0">
                  <a:pos x="T0" y="T1"/>
                </a:cxn>
                <a:cxn ang="0">
                  <a:pos x="T2" y="T3"/>
                </a:cxn>
                <a:cxn ang="0">
                  <a:pos x="T4" y="T5"/>
                </a:cxn>
                <a:cxn ang="0">
                  <a:pos x="T6" y="T7"/>
                </a:cxn>
              </a:cxnLst>
              <a:rect l="0" t="0" r="r" b="b"/>
              <a:pathLst>
                <a:path w="2221" h="1648">
                  <a:moveTo>
                    <a:pt x="2221" y="0"/>
                  </a:moveTo>
                  <a:cubicBezTo>
                    <a:pt x="2221" y="0"/>
                    <a:pt x="1406" y="1313"/>
                    <a:pt x="0" y="1648"/>
                  </a:cubicBezTo>
                  <a:cubicBezTo>
                    <a:pt x="2221" y="1648"/>
                    <a:pt x="2221" y="1648"/>
                    <a:pt x="2221" y="1648"/>
                  </a:cubicBezTo>
                  <a:lnTo>
                    <a:pt x="2221" y="0"/>
                  </a:lnTo>
                  <a:close/>
                </a:path>
              </a:pathLst>
            </a:custGeom>
            <a:gradFill>
              <a:gsLst>
                <a:gs pos="0">
                  <a:schemeClr val="accent3"/>
                </a:gs>
                <a:gs pos="100000">
                  <a:schemeClr val="accent4"/>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xmlns="" id="{496C3513-D4B7-4E61-8805-2F0D6CA78187}"/>
                </a:ext>
              </a:extLst>
            </p:cNvPr>
            <p:cNvSpPr>
              <a:spLocks/>
            </p:cNvSpPr>
            <p:nvPr/>
          </p:nvSpPr>
          <p:spPr bwMode="auto">
            <a:xfrm>
              <a:off x="5895974" y="3932980"/>
              <a:ext cx="6296025" cy="2925020"/>
            </a:xfrm>
            <a:custGeom>
              <a:avLst/>
              <a:gdLst>
                <a:gd name="T0" fmla="*/ 2740 w 2740"/>
                <a:gd name="T1" fmla="*/ 0 h 1262"/>
                <a:gd name="T2" fmla="*/ 0 w 2740"/>
                <a:gd name="T3" fmla="*/ 1262 h 1262"/>
                <a:gd name="T4" fmla="*/ 2740 w 2740"/>
                <a:gd name="T5" fmla="*/ 1262 h 1262"/>
                <a:gd name="T6" fmla="*/ 2740 w 2740"/>
                <a:gd name="T7" fmla="*/ 0 h 1262"/>
              </a:gdLst>
              <a:ahLst/>
              <a:cxnLst>
                <a:cxn ang="0">
                  <a:pos x="T0" y="T1"/>
                </a:cxn>
                <a:cxn ang="0">
                  <a:pos x="T2" y="T3"/>
                </a:cxn>
                <a:cxn ang="0">
                  <a:pos x="T4" y="T5"/>
                </a:cxn>
                <a:cxn ang="0">
                  <a:pos x="T6" y="T7"/>
                </a:cxn>
              </a:cxnLst>
              <a:rect l="0" t="0" r="r" b="b"/>
              <a:pathLst>
                <a:path w="2740" h="1262">
                  <a:moveTo>
                    <a:pt x="2740" y="0"/>
                  </a:moveTo>
                  <a:cubicBezTo>
                    <a:pt x="2240" y="489"/>
                    <a:pt x="1402" y="993"/>
                    <a:pt x="0" y="1262"/>
                  </a:cubicBezTo>
                  <a:cubicBezTo>
                    <a:pt x="2740" y="1262"/>
                    <a:pt x="2740" y="1262"/>
                    <a:pt x="2740" y="1262"/>
                  </a:cubicBezTo>
                  <a:lnTo>
                    <a:pt x="2740" y="0"/>
                  </a:lnTo>
                  <a:close/>
                </a:path>
              </a:pathLst>
            </a:custGeom>
            <a:gradFill>
              <a:gsLst>
                <a:gs pos="0">
                  <a:schemeClr val="accent1"/>
                </a:gs>
                <a:gs pos="100000">
                  <a:schemeClr val="accent2"/>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6606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xmlns="" id="{FF688641-8BC1-438C-9FFF-C7B226FBBDC6}"/>
              </a:ext>
            </a:extLst>
          </p:cNvPr>
          <p:cNvSpPr>
            <a:spLocks noGrp="1"/>
          </p:cNvSpPr>
          <p:nvPr>
            <p:ph type="body" sz="quarter" idx="10" hasCustomPrompt="1"/>
          </p:nvPr>
        </p:nvSpPr>
        <p:spPr>
          <a:xfrm>
            <a:off x="3228975" y="654369"/>
            <a:ext cx="5734050" cy="819150"/>
          </a:xfrm>
        </p:spPr>
        <p:txBody>
          <a:bodyPr anchor="ctr">
            <a:normAutofit/>
          </a:bodyPr>
          <a:lstStyle>
            <a:lvl1pPr marL="0" indent="0" algn="ctr">
              <a:buNone/>
              <a:defRPr sz="3600">
                <a:latin typeface="+mj-lt"/>
              </a:defRPr>
            </a:lvl1pPr>
          </a:lstStyle>
          <a:p>
            <a:pPr lvl="0"/>
            <a:r>
              <a:rPr lang="en-US" dirty="0"/>
              <a:t>TITLE HERE</a:t>
            </a:r>
          </a:p>
        </p:txBody>
      </p:sp>
      <p:grpSp>
        <p:nvGrpSpPr>
          <p:cNvPr id="10" name="Group 9">
            <a:extLst>
              <a:ext uri="{FF2B5EF4-FFF2-40B4-BE49-F238E27FC236}">
                <a16:creationId xmlns:a16="http://schemas.microsoft.com/office/drawing/2014/main" xmlns="" id="{2559BA1A-18DD-47B4-80D0-C84BC90DFF28}"/>
              </a:ext>
            </a:extLst>
          </p:cNvPr>
          <p:cNvGrpSpPr/>
          <p:nvPr userDrawn="1"/>
        </p:nvGrpSpPr>
        <p:grpSpPr>
          <a:xfrm>
            <a:off x="461545" y="441247"/>
            <a:ext cx="224255" cy="363537"/>
            <a:chOff x="1041400" y="1084263"/>
            <a:chExt cx="406401" cy="658812"/>
          </a:xfrm>
          <a:solidFill>
            <a:schemeClr val="accent1"/>
          </a:solidFill>
        </p:grpSpPr>
        <p:sp>
          <p:nvSpPr>
            <p:cNvPr id="11" name="Freeform 5">
              <a:extLst>
                <a:ext uri="{FF2B5EF4-FFF2-40B4-BE49-F238E27FC236}">
                  <a16:creationId xmlns:a16="http://schemas.microsoft.com/office/drawing/2014/main" xmlns="" id="{688E1597-E0D6-4B57-8F79-A2E67ED0E107}"/>
                </a:ext>
              </a:extLst>
            </p:cNvPr>
            <p:cNvSpPr>
              <a:spLocks/>
            </p:cNvSpPr>
            <p:nvPr/>
          </p:nvSpPr>
          <p:spPr bwMode="auto">
            <a:xfrm>
              <a:off x="1041400" y="1084263"/>
              <a:ext cx="381000" cy="368300"/>
            </a:xfrm>
            <a:custGeom>
              <a:avLst/>
              <a:gdLst>
                <a:gd name="T0" fmla="*/ 22 w 102"/>
                <a:gd name="T1" fmla="*/ 99 h 99"/>
                <a:gd name="T2" fmla="*/ 8 w 102"/>
                <a:gd name="T3" fmla="*/ 94 h 99"/>
                <a:gd name="T4" fmla="*/ 8 w 102"/>
                <a:gd name="T5" fmla="*/ 65 h 99"/>
                <a:gd name="T6" fmla="*/ 66 w 102"/>
                <a:gd name="T7" fmla="*/ 8 h 99"/>
                <a:gd name="T8" fmla="*/ 94 w 102"/>
                <a:gd name="T9" fmla="*/ 8 h 99"/>
                <a:gd name="T10" fmla="*/ 94 w 102"/>
                <a:gd name="T11" fmla="*/ 36 h 99"/>
                <a:gd name="T12" fmla="*/ 36 w 102"/>
                <a:gd name="T13" fmla="*/ 94 h 99"/>
                <a:gd name="T14" fmla="*/ 22 w 102"/>
                <a:gd name="T15" fmla="*/ 99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9">
                  <a:moveTo>
                    <a:pt x="22" y="99"/>
                  </a:moveTo>
                  <a:cubicBezTo>
                    <a:pt x="17" y="99"/>
                    <a:pt x="12" y="98"/>
                    <a:pt x="8" y="94"/>
                  </a:cubicBezTo>
                  <a:cubicBezTo>
                    <a:pt x="0" y="86"/>
                    <a:pt x="0" y="73"/>
                    <a:pt x="8" y="65"/>
                  </a:cubicBezTo>
                  <a:cubicBezTo>
                    <a:pt x="66" y="8"/>
                    <a:pt x="66" y="8"/>
                    <a:pt x="66" y="8"/>
                  </a:cubicBezTo>
                  <a:cubicBezTo>
                    <a:pt x="73" y="0"/>
                    <a:pt x="86" y="0"/>
                    <a:pt x="94" y="8"/>
                  </a:cubicBezTo>
                  <a:cubicBezTo>
                    <a:pt x="102" y="16"/>
                    <a:pt x="102" y="28"/>
                    <a:pt x="94" y="36"/>
                  </a:cubicBezTo>
                  <a:cubicBezTo>
                    <a:pt x="36" y="94"/>
                    <a:pt x="36" y="94"/>
                    <a:pt x="36" y="94"/>
                  </a:cubicBezTo>
                  <a:cubicBezTo>
                    <a:pt x="33" y="98"/>
                    <a:pt x="27" y="99"/>
                    <a:pt x="22"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xmlns="" id="{085C566A-18F5-48D2-9BE9-4FA4032860C9}"/>
                </a:ext>
              </a:extLst>
            </p:cNvPr>
            <p:cNvSpPr>
              <a:spLocks/>
            </p:cNvSpPr>
            <p:nvPr/>
          </p:nvSpPr>
          <p:spPr bwMode="auto">
            <a:xfrm>
              <a:off x="1071563" y="1374775"/>
              <a:ext cx="376238" cy="368300"/>
            </a:xfrm>
            <a:custGeom>
              <a:avLst/>
              <a:gdLst>
                <a:gd name="T0" fmla="*/ 22 w 101"/>
                <a:gd name="T1" fmla="*/ 99 h 99"/>
                <a:gd name="T2" fmla="*/ 8 w 101"/>
                <a:gd name="T3" fmla="*/ 93 h 99"/>
                <a:gd name="T4" fmla="*/ 8 w 101"/>
                <a:gd name="T5" fmla="*/ 65 h 99"/>
                <a:gd name="T6" fmla="*/ 65 w 101"/>
                <a:gd name="T7" fmla="*/ 7 h 99"/>
                <a:gd name="T8" fmla="*/ 93 w 101"/>
                <a:gd name="T9" fmla="*/ 7 h 99"/>
                <a:gd name="T10" fmla="*/ 93 w 101"/>
                <a:gd name="T11" fmla="*/ 36 h 99"/>
                <a:gd name="T12" fmla="*/ 36 w 101"/>
                <a:gd name="T13" fmla="*/ 93 h 99"/>
                <a:gd name="T14" fmla="*/ 22 w 101"/>
                <a:gd name="T15" fmla="*/ 99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99">
                  <a:moveTo>
                    <a:pt x="22" y="99"/>
                  </a:moveTo>
                  <a:cubicBezTo>
                    <a:pt x="17" y="99"/>
                    <a:pt x="11" y="97"/>
                    <a:pt x="8" y="93"/>
                  </a:cubicBezTo>
                  <a:cubicBezTo>
                    <a:pt x="0" y="85"/>
                    <a:pt x="0" y="73"/>
                    <a:pt x="8" y="65"/>
                  </a:cubicBezTo>
                  <a:cubicBezTo>
                    <a:pt x="65" y="7"/>
                    <a:pt x="65" y="7"/>
                    <a:pt x="65" y="7"/>
                  </a:cubicBezTo>
                  <a:cubicBezTo>
                    <a:pt x="73" y="0"/>
                    <a:pt x="85" y="0"/>
                    <a:pt x="93" y="7"/>
                  </a:cubicBezTo>
                  <a:cubicBezTo>
                    <a:pt x="101" y="15"/>
                    <a:pt x="101" y="28"/>
                    <a:pt x="93" y="36"/>
                  </a:cubicBezTo>
                  <a:cubicBezTo>
                    <a:pt x="36" y="93"/>
                    <a:pt x="36" y="93"/>
                    <a:pt x="36" y="93"/>
                  </a:cubicBezTo>
                  <a:cubicBezTo>
                    <a:pt x="32" y="97"/>
                    <a:pt x="27" y="99"/>
                    <a:pt x="22"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TextBox 12">
            <a:extLst>
              <a:ext uri="{FF2B5EF4-FFF2-40B4-BE49-F238E27FC236}">
                <a16:creationId xmlns:a16="http://schemas.microsoft.com/office/drawing/2014/main" xmlns="" id="{5D49FCB6-9825-4D0E-B20C-1B4A59F27EF4}"/>
              </a:ext>
            </a:extLst>
          </p:cNvPr>
          <p:cNvSpPr txBox="1"/>
          <p:nvPr userDrawn="1"/>
        </p:nvSpPr>
        <p:spPr>
          <a:xfrm>
            <a:off x="819658" y="399500"/>
            <a:ext cx="1435100" cy="400110"/>
          </a:xfrm>
          <a:prstGeom prst="rect">
            <a:avLst/>
          </a:prstGeom>
          <a:noFill/>
        </p:spPr>
        <p:txBody>
          <a:bodyPr wrap="square" rtlCol="0" anchor="ctr">
            <a:spAutoFit/>
          </a:bodyPr>
          <a:lstStyle/>
          <a:p>
            <a:r>
              <a:rPr lang="en-US" sz="2000" b="1" dirty="0">
                <a:solidFill>
                  <a:schemeClr val="accent1"/>
                </a:solidFill>
                <a:latin typeface="+mj-lt"/>
              </a:rPr>
              <a:t>SPORTA</a:t>
            </a:r>
          </a:p>
        </p:txBody>
      </p:sp>
    </p:spTree>
    <p:extLst>
      <p:ext uri="{BB962C8B-B14F-4D97-AF65-F5344CB8AC3E}">
        <p14:creationId xmlns:p14="http://schemas.microsoft.com/office/powerpoint/2010/main" val="475821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xmlns="" id="{B032A552-0CF6-4A50-9930-CB19AF298D83}"/>
              </a:ext>
            </a:extLst>
          </p:cNvPr>
          <p:cNvSpPr>
            <a:spLocks noGrp="1"/>
          </p:cNvSpPr>
          <p:nvPr>
            <p:ph type="body" sz="quarter" idx="10" hasCustomPrompt="1"/>
          </p:nvPr>
        </p:nvSpPr>
        <p:spPr>
          <a:xfrm>
            <a:off x="3228975" y="654369"/>
            <a:ext cx="5734050" cy="819150"/>
          </a:xfrm>
        </p:spPr>
        <p:txBody>
          <a:bodyPr anchor="ctr">
            <a:normAutofit/>
          </a:bodyPr>
          <a:lstStyle>
            <a:lvl1pPr marL="0" indent="0" algn="ctr">
              <a:buNone/>
              <a:defRPr sz="3600">
                <a:latin typeface="+mj-lt"/>
              </a:defRPr>
            </a:lvl1pPr>
          </a:lstStyle>
          <a:p>
            <a:pPr lvl="0"/>
            <a:r>
              <a:rPr lang="en-US" dirty="0"/>
              <a:t>TITLE HERE</a:t>
            </a:r>
          </a:p>
        </p:txBody>
      </p:sp>
      <p:sp>
        <p:nvSpPr>
          <p:cNvPr id="14" name="Picture Placeholder 12">
            <a:extLst>
              <a:ext uri="{FF2B5EF4-FFF2-40B4-BE49-F238E27FC236}">
                <a16:creationId xmlns:a16="http://schemas.microsoft.com/office/drawing/2014/main" xmlns="" id="{06510479-BCB5-433C-9925-93C85D9F4EC7}"/>
              </a:ext>
            </a:extLst>
          </p:cNvPr>
          <p:cNvSpPr>
            <a:spLocks noGrp="1"/>
          </p:cNvSpPr>
          <p:nvPr>
            <p:ph type="pic" sz="quarter" idx="11"/>
          </p:nvPr>
        </p:nvSpPr>
        <p:spPr>
          <a:xfrm>
            <a:off x="7785105" y="1890310"/>
            <a:ext cx="3666665" cy="1883403"/>
          </a:xfrm>
        </p:spPr>
        <p:txBody>
          <a:bodyPr>
            <a:normAutofit/>
          </a:bodyPr>
          <a:lstStyle>
            <a:lvl1pPr>
              <a:defRPr sz="800"/>
            </a:lvl1pPr>
          </a:lstStyle>
          <a:p>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4070" y="270394"/>
            <a:ext cx="2164211" cy="595633"/>
          </a:xfrm>
          <a:prstGeom prst="rect">
            <a:avLst/>
          </a:prstGeom>
        </p:spPr>
      </p:pic>
    </p:spTree>
    <p:extLst>
      <p:ext uri="{BB962C8B-B14F-4D97-AF65-F5344CB8AC3E}">
        <p14:creationId xmlns:p14="http://schemas.microsoft.com/office/powerpoint/2010/main" val="394177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Text Placeholder 7">
            <a:extLst>
              <a:ext uri="{FF2B5EF4-FFF2-40B4-BE49-F238E27FC236}">
                <a16:creationId xmlns:a16="http://schemas.microsoft.com/office/drawing/2014/main" xmlns="" id="{7F4B544F-EF73-4D93-8485-2A4AACA8A634}"/>
              </a:ext>
            </a:extLst>
          </p:cNvPr>
          <p:cNvSpPr>
            <a:spLocks noGrp="1"/>
          </p:cNvSpPr>
          <p:nvPr>
            <p:ph type="body" sz="quarter" idx="10" hasCustomPrompt="1"/>
          </p:nvPr>
        </p:nvSpPr>
        <p:spPr>
          <a:xfrm>
            <a:off x="3228975" y="654369"/>
            <a:ext cx="5734050" cy="819150"/>
          </a:xfrm>
        </p:spPr>
        <p:txBody>
          <a:bodyPr anchor="ctr">
            <a:normAutofit/>
          </a:bodyPr>
          <a:lstStyle>
            <a:lvl1pPr marL="0" indent="0" algn="ctr">
              <a:buNone/>
              <a:defRPr sz="3600">
                <a:latin typeface="+mj-lt"/>
              </a:defRPr>
            </a:lvl1pPr>
          </a:lstStyle>
          <a:p>
            <a:pPr lvl="0"/>
            <a:r>
              <a:rPr lang="en-US" dirty="0"/>
              <a:t>TITLE HERE</a:t>
            </a:r>
          </a:p>
        </p:txBody>
      </p:sp>
      <p:grpSp>
        <p:nvGrpSpPr>
          <p:cNvPr id="15" name="Group 14">
            <a:extLst>
              <a:ext uri="{FF2B5EF4-FFF2-40B4-BE49-F238E27FC236}">
                <a16:creationId xmlns:a16="http://schemas.microsoft.com/office/drawing/2014/main" xmlns="" id="{B88EAE5F-5D27-43F3-AAC4-4A227ED7C4B5}"/>
              </a:ext>
            </a:extLst>
          </p:cNvPr>
          <p:cNvGrpSpPr/>
          <p:nvPr userDrawn="1"/>
        </p:nvGrpSpPr>
        <p:grpSpPr>
          <a:xfrm>
            <a:off x="7779434" y="4181457"/>
            <a:ext cx="4412566" cy="2676543"/>
            <a:chOff x="5895974" y="3039001"/>
            <a:chExt cx="6296026" cy="3818999"/>
          </a:xfrm>
        </p:grpSpPr>
        <p:sp>
          <p:nvSpPr>
            <p:cNvPr id="16" name="Freeform 10">
              <a:extLst>
                <a:ext uri="{FF2B5EF4-FFF2-40B4-BE49-F238E27FC236}">
                  <a16:creationId xmlns:a16="http://schemas.microsoft.com/office/drawing/2014/main" xmlns="" id="{1BCC582A-4F83-4277-875E-9FD2A6868F20}"/>
                </a:ext>
              </a:extLst>
            </p:cNvPr>
            <p:cNvSpPr>
              <a:spLocks/>
            </p:cNvSpPr>
            <p:nvPr/>
          </p:nvSpPr>
          <p:spPr bwMode="auto">
            <a:xfrm>
              <a:off x="7088282" y="3039001"/>
              <a:ext cx="5103718" cy="3818999"/>
            </a:xfrm>
            <a:custGeom>
              <a:avLst/>
              <a:gdLst>
                <a:gd name="T0" fmla="*/ 2221 w 2221"/>
                <a:gd name="T1" fmla="*/ 0 h 1648"/>
                <a:gd name="T2" fmla="*/ 0 w 2221"/>
                <a:gd name="T3" fmla="*/ 1648 h 1648"/>
                <a:gd name="T4" fmla="*/ 2221 w 2221"/>
                <a:gd name="T5" fmla="*/ 1648 h 1648"/>
                <a:gd name="T6" fmla="*/ 2221 w 2221"/>
                <a:gd name="T7" fmla="*/ 0 h 1648"/>
              </a:gdLst>
              <a:ahLst/>
              <a:cxnLst>
                <a:cxn ang="0">
                  <a:pos x="T0" y="T1"/>
                </a:cxn>
                <a:cxn ang="0">
                  <a:pos x="T2" y="T3"/>
                </a:cxn>
                <a:cxn ang="0">
                  <a:pos x="T4" y="T5"/>
                </a:cxn>
                <a:cxn ang="0">
                  <a:pos x="T6" y="T7"/>
                </a:cxn>
              </a:cxnLst>
              <a:rect l="0" t="0" r="r" b="b"/>
              <a:pathLst>
                <a:path w="2221" h="1648">
                  <a:moveTo>
                    <a:pt x="2221" y="0"/>
                  </a:moveTo>
                  <a:cubicBezTo>
                    <a:pt x="2221" y="0"/>
                    <a:pt x="1406" y="1313"/>
                    <a:pt x="0" y="1648"/>
                  </a:cubicBezTo>
                  <a:cubicBezTo>
                    <a:pt x="2221" y="1648"/>
                    <a:pt x="2221" y="1648"/>
                    <a:pt x="2221" y="1648"/>
                  </a:cubicBezTo>
                  <a:lnTo>
                    <a:pt x="2221" y="0"/>
                  </a:lnTo>
                  <a:close/>
                </a:path>
              </a:pathLst>
            </a:custGeom>
            <a:gradFill>
              <a:gsLst>
                <a:gs pos="0">
                  <a:schemeClr val="accent3"/>
                </a:gs>
                <a:gs pos="100000">
                  <a:schemeClr val="accent4"/>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xmlns="" id="{01041D62-D604-43CB-BCBB-9528F5419A25}"/>
                </a:ext>
              </a:extLst>
            </p:cNvPr>
            <p:cNvSpPr>
              <a:spLocks/>
            </p:cNvSpPr>
            <p:nvPr/>
          </p:nvSpPr>
          <p:spPr bwMode="auto">
            <a:xfrm>
              <a:off x="5895974" y="3932980"/>
              <a:ext cx="6296025" cy="2925020"/>
            </a:xfrm>
            <a:custGeom>
              <a:avLst/>
              <a:gdLst>
                <a:gd name="T0" fmla="*/ 2740 w 2740"/>
                <a:gd name="T1" fmla="*/ 0 h 1262"/>
                <a:gd name="T2" fmla="*/ 0 w 2740"/>
                <a:gd name="T3" fmla="*/ 1262 h 1262"/>
                <a:gd name="T4" fmla="*/ 2740 w 2740"/>
                <a:gd name="T5" fmla="*/ 1262 h 1262"/>
                <a:gd name="T6" fmla="*/ 2740 w 2740"/>
                <a:gd name="T7" fmla="*/ 0 h 1262"/>
              </a:gdLst>
              <a:ahLst/>
              <a:cxnLst>
                <a:cxn ang="0">
                  <a:pos x="T0" y="T1"/>
                </a:cxn>
                <a:cxn ang="0">
                  <a:pos x="T2" y="T3"/>
                </a:cxn>
                <a:cxn ang="0">
                  <a:pos x="T4" y="T5"/>
                </a:cxn>
                <a:cxn ang="0">
                  <a:pos x="T6" y="T7"/>
                </a:cxn>
              </a:cxnLst>
              <a:rect l="0" t="0" r="r" b="b"/>
              <a:pathLst>
                <a:path w="2740" h="1262">
                  <a:moveTo>
                    <a:pt x="2740" y="0"/>
                  </a:moveTo>
                  <a:cubicBezTo>
                    <a:pt x="2240" y="489"/>
                    <a:pt x="1402" y="993"/>
                    <a:pt x="0" y="1262"/>
                  </a:cubicBezTo>
                  <a:cubicBezTo>
                    <a:pt x="2740" y="1262"/>
                    <a:pt x="2740" y="1262"/>
                    <a:pt x="2740" y="1262"/>
                  </a:cubicBezTo>
                  <a:lnTo>
                    <a:pt x="2740" y="0"/>
                  </a:lnTo>
                  <a:close/>
                </a:path>
              </a:pathLst>
            </a:custGeom>
            <a:gradFill>
              <a:gsLst>
                <a:gs pos="0">
                  <a:schemeClr val="accent1"/>
                </a:gs>
                <a:gs pos="100000">
                  <a:schemeClr val="accent2"/>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24" name="Picture Placeholder 23">
            <a:extLst>
              <a:ext uri="{FF2B5EF4-FFF2-40B4-BE49-F238E27FC236}">
                <a16:creationId xmlns:a16="http://schemas.microsoft.com/office/drawing/2014/main" xmlns="" id="{22933F6B-9336-47A3-9915-ED63189D6DCC}"/>
              </a:ext>
            </a:extLst>
          </p:cNvPr>
          <p:cNvSpPr>
            <a:spLocks noGrp="1"/>
          </p:cNvSpPr>
          <p:nvPr>
            <p:ph type="pic" sz="quarter" idx="11"/>
          </p:nvPr>
        </p:nvSpPr>
        <p:spPr>
          <a:xfrm>
            <a:off x="2069628" y="2433711"/>
            <a:ext cx="1153552" cy="1153552"/>
          </a:xfrm>
          <a:prstGeom prst="ellipse">
            <a:avLst/>
          </a:prstGeom>
        </p:spPr>
        <p:txBody>
          <a:bodyPr wrap="square">
            <a:noAutofit/>
          </a:bodyPr>
          <a:lstStyle>
            <a:lvl1pPr>
              <a:defRPr sz="800"/>
            </a:lvl1pPr>
          </a:lstStyle>
          <a:p>
            <a:endParaRPr lang="en-US"/>
          </a:p>
        </p:txBody>
      </p:sp>
      <p:sp>
        <p:nvSpPr>
          <p:cNvPr id="25" name="Picture Placeholder 24">
            <a:extLst>
              <a:ext uri="{FF2B5EF4-FFF2-40B4-BE49-F238E27FC236}">
                <a16:creationId xmlns:a16="http://schemas.microsoft.com/office/drawing/2014/main" xmlns="" id="{DA9543DC-F14E-4216-B129-0C39D75F5970}"/>
              </a:ext>
            </a:extLst>
          </p:cNvPr>
          <p:cNvSpPr>
            <a:spLocks noGrp="1"/>
          </p:cNvSpPr>
          <p:nvPr>
            <p:ph type="pic" sz="quarter" idx="12"/>
          </p:nvPr>
        </p:nvSpPr>
        <p:spPr>
          <a:xfrm>
            <a:off x="4320459" y="2433711"/>
            <a:ext cx="1153552" cy="1153552"/>
          </a:xfrm>
          <a:prstGeom prst="ellipse">
            <a:avLst/>
          </a:prstGeom>
        </p:spPr>
        <p:txBody>
          <a:bodyPr wrap="square">
            <a:noAutofit/>
          </a:bodyPr>
          <a:lstStyle>
            <a:lvl1pPr>
              <a:defRPr sz="800"/>
            </a:lvl1pPr>
          </a:lstStyle>
          <a:p>
            <a:endParaRPr lang="en-US"/>
          </a:p>
        </p:txBody>
      </p:sp>
      <p:sp>
        <p:nvSpPr>
          <p:cNvPr id="26" name="Picture Placeholder 25">
            <a:extLst>
              <a:ext uri="{FF2B5EF4-FFF2-40B4-BE49-F238E27FC236}">
                <a16:creationId xmlns:a16="http://schemas.microsoft.com/office/drawing/2014/main" xmlns="" id="{7BF4BD18-38FE-4FA3-A88E-4360B0FD84E2}"/>
              </a:ext>
            </a:extLst>
          </p:cNvPr>
          <p:cNvSpPr>
            <a:spLocks noGrp="1"/>
          </p:cNvSpPr>
          <p:nvPr>
            <p:ph type="pic" sz="quarter" idx="13"/>
          </p:nvPr>
        </p:nvSpPr>
        <p:spPr>
          <a:xfrm>
            <a:off x="6625882" y="2433711"/>
            <a:ext cx="1153552" cy="1153552"/>
          </a:xfrm>
          <a:prstGeom prst="ellipse">
            <a:avLst/>
          </a:prstGeom>
        </p:spPr>
        <p:txBody>
          <a:bodyPr wrap="square">
            <a:noAutofit/>
          </a:bodyPr>
          <a:lstStyle>
            <a:lvl1pPr>
              <a:defRPr sz="800"/>
            </a:lvl1pPr>
          </a:lstStyle>
          <a:p>
            <a:endParaRPr lang="en-US"/>
          </a:p>
        </p:txBody>
      </p:sp>
      <p:sp>
        <p:nvSpPr>
          <p:cNvPr id="27" name="Picture Placeholder 26">
            <a:extLst>
              <a:ext uri="{FF2B5EF4-FFF2-40B4-BE49-F238E27FC236}">
                <a16:creationId xmlns:a16="http://schemas.microsoft.com/office/drawing/2014/main" xmlns="" id="{3619A2B5-5754-4DAB-8DCB-1BFABAD6676E}"/>
              </a:ext>
            </a:extLst>
          </p:cNvPr>
          <p:cNvSpPr>
            <a:spLocks noGrp="1"/>
          </p:cNvSpPr>
          <p:nvPr>
            <p:ph type="pic" sz="quarter" idx="14"/>
          </p:nvPr>
        </p:nvSpPr>
        <p:spPr>
          <a:xfrm>
            <a:off x="8963025" y="2433711"/>
            <a:ext cx="1153552" cy="1153552"/>
          </a:xfrm>
          <a:prstGeom prst="ellipse">
            <a:avLst/>
          </a:prstGeom>
        </p:spPr>
        <p:txBody>
          <a:bodyPr wrap="square">
            <a:noAutofit/>
          </a:bodyPr>
          <a:lstStyle>
            <a:lvl1pPr>
              <a:defRPr sz="800"/>
            </a:lvl1pPr>
          </a:lstStyle>
          <a:p>
            <a:endParaRPr lang="en-US"/>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4070" y="270394"/>
            <a:ext cx="2164211" cy="595633"/>
          </a:xfrm>
          <a:prstGeom prst="rect">
            <a:avLst/>
          </a:prstGeom>
        </p:spPr>
      </p:pic>
    </p:spTree>
    <p:extLst>
      <p:ext uri="{BB962C8B-B14F-4D97-AF65-F5344CB8AC3E}">
        <p14:creationId xmlns:p14="http://schemas.microsoft.com/office/powerpoint/2010/main" val="3287411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4" name="Text Placeholder 7">
            <a:extLst>
              <a:ext uri="{FF2B5EF4-FFF2-40B4-BE49-F238E27FC236}">
                <a16:creationId xmlns:a16="http://schemas.microsoft.com/office/drawing/2014/main" xmlns="" id="{0D445436-ACD7-47E8-B00E-3E3DC0A2E931}"/>
              </a:ext>
            </a:extLst>
          </p:cNvPr>
          <p:cNvSpPr>
            <a:spLocks noGrp="1"/>
          </p:cNvSpPr>
          <p:nvPr>
            <p:ph type="body" sz="quarter" idx="11" hasCustomPrompt="1"/>
          </p:nvPr>
        </p:nvSpPr>
        <p:spPr>
          <a:xfrm>
            <a:off x="5390642" y="654369"/>
            <a:ext cx="5734050" cy="819150"/>
          </a:xfrm>
        </p:spPr>
        <p:txBody>
          <a:bodyPr anchor="ctr">
            <a:normAutofit/>
          </a:bodyPr>
          <a:lstStyle>
            <a:lvl1pPr marL="0" indent="0" algn="r">
              <a:buNone/>
              <a:defRPr sz="3600">
                <a:latin typeface="+mj-lt"/>
              </a:defRPr>
            </a:lvl1pPr>
          </a:lstStyle>
          <a:p>
            <a:pPr lvl="0"/>
            <a:r>
              <a:rPr lang="en-US" dirty="0"/>
              <a:t>TITLE HERE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4070" y="270394"/>
            <a:ext cx="2164211" cy="595633"/>
          </a:xfrm>
          <a:prstGeom prst="rect">
            <a:avLst/>
          </a:prstGeom>
        </p:spPr>
      </p:pic>
    </p:spTree>
    <p:extLst>
      <p:ext uri="{BB962C8B-B14F-4D97-AF65-F5344CB8AC3E}">
        <p14:creationId xmlns:p14="http://schemas.microsoft.com/office/powerpoint/2010/main" val="2445612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3" name="Picture Placeholder 20">
            <a:extLst>
              <a:ext uri="{FF2B5EF4-FFF2-40B4-BE49-F238E27FC236}">
                <a16:creationId xmlns:a16="http://schemas.microsoft.com/office/drawing/2014/main" xmlns="" id="{E9396302-77AB-4B32-976B-6241A2275FCB}"/>
              </a:ext>
            </a:extLst>
          </p:cNvPr>
          <p:cNvSpPr>
            <a:spLocks noGrp="1"/>
          </p:cNvSpPr>
          <p:nvPr>
            <p:ph type="pic" sz="quarter" idx="10"/>
          </p:nvPr>
        </p:nvSpPr>
        <p:spPr>
          <a:xfrm>
            <a:off x="1181100" y="1714499"/>
            <a:ext cx="3048000" cy="4070031"/>
          </a:xfrm>
        </p:spPr>
        <p:txBody>
          <a:bodyPr>
            <a:normAutofit/>
          </a:bodyPr>
          <a:lstStyle>
            <a:lvl1pPr>
              <a:defRPr sz="800"/>
            </a:lvl1pPr>
          </a:lstStyle>
          <a:p>
            <a:endParaRPr lang="en-US"/>
          </a:p>
        </p:txBody>
      </p:sp>
      <p:sp>
        <p:nvSpPr>
          <p:cNvPr id="24" name="Picture Placeholder 20">
            <a:extLst>
              <a:ext uri="{FF2B5EF4-FFF2-40B4-BE49-F238E27FC236}">
                <a16:creationId xmlns:a16="http://schemas.microsoft.com/office/drawing/2014/main" xmlns="" id="{DF113243-0279-4127-9C39-3629ED7FA9DA}"/>
              </a:ext>
            </a:extLst>
          </p:cNvPr>
          <p:cNvSpPr>
            <a:spLocks noGrp="1"/>
          </p:cNvSpPr>
          <p:nvPr>
            <p:ph type="pic" sz="quarter" idx="11"/>
          </p:nvPr>
        </p:nvSpPr>
        <p:spPr>
          <a:xfrm>
            <a:off x="4286250" y="1714499"/>
            <a:ext cx="3048000" cy="4070031"/>
          </a:xfrm>
        </p:spPr>
        <p:txBody>
          <a:bodyPr>
            <a:normAutofit/>
          </a:bodyPr>
          <a:lstStyle>
            <a:lvl1pPr>
              <a:defRPr sz="800"/>
            </a:lvl1pPr>
          </a:lstStyle>
          <a:p>
            <a:endParaRPr lang="en-US"/>
          </a:p>
        </p:txBody>
      </p:sp>
      <p:sp>
        <p:nvSpPr>
          <p:cNvPr id="25" name="Text Placeholder 7">
            <a:extLst>
              <a:ext uri="{FF2B5EF4-FFF2-40B4-BE49-F238E27FC236}">
                <a16:creationId xmlns:a16="http://schemas.microsoft.com/office/drawing/2014/main" xmlns="" id="{E8791AFA-D658-4949-AB69-AF46C74599D7}"/>
              </a:ext>
            </a:extLst>
          </p:cNvPr>
          <p:cNvSpPr>
            <a:spLocks noGrp="1"/>
          </p:cNvSpPr>
          <p:nvPr>
            <p:ph type="body" sz="quarter" idx="12" hasCustomPrompt="1"/>
          </p:nvPr>
        </p:nvSpPr>
        <p:spPr>
          <a:xfrm>
            <a:off x="3228975" y="654369"/>
            <a:ext cx="5734050" cy="819150"/>
          </a:xfrm>
        </p:spPr>
        <p:txBody>
          <a:bodyPr anchor="ctr">
            <a:normAutofit/>
          </a:bodyPr>
          <a:lstStyle>
            <a:lvl1pPr marL="0" indent="0" algn="ctr">
              <a:buNone/>
              <a:defRPr sz="3600">
                <a:latin typeface="+mj-lt"/>
              </a:defRPr>
            </a:lvl1pPr>
          </a:lstStyle>
          <a:p>
            <a:pPr lvl="0"/>
            <a:r>
              <a:rPr lang="en-US" dirty="0"/>
              <a:t>TITLE HERE</a:t>
            </a:r>
          </a:p>
        </p:txBody>
      </p:sp>
      <p:grpSp>
        <p:nvGrpSpPr>
          <p:cNvPr id="30" name="Group 29">
            <a:extLst>
              <a:ext uri="{FF2B5EF4-FFF2-40B4-BE49-F238E27FC236}">
                <a16:creationId xmlns:a16="http://schemas.microsoft.com/office/drawing/2014/main" xmlns="" id="{23AE2D41-CE5C-4DCB-86F8-37397443A79B}"/>
              </a:ext>
            </a:extLst>
          </p:cNvPr>
          <p:cNvGrpSpPr/>
          <p:nvPr userDrawn="1"/>
        </p:nvGrpSpPr>
        <p:grpSpPr>
          <a:xfrm>
            <a:off x="7779434" y="4181457"/>
            <a:ext cx="4412566" cy="2676543"/>
            <a:chOff x="5895974" y="3039001"/>
            <a:chExt cx="6296026" cy="3818999"/>
          </a:xfrm>
        </p:grpSpPr>
        <p:sp>
          <p:nvSpPr>
            <p:cNvPr id="31" name="Freeform 10">
              <a:extLst>
                <a:ext uri="{FF2B5EF4-FFF2-40B4-BE49-F238E27FC236}">
                  <a16:creationId xmlns:a16="http://schemas.microsoft.com/office/drawing/2014/main" xmlns="" id="{21D4CDE5-2709-4868-B2AC-344F3E42262A}"/>
                </a:ext>
              </a:extLst>
            </p:cNvPr>
            <p:cNvSpPr>
              <a:spLocks/>
            </p:cNvSpPr>
            <p:nvPr/>
          </p:nvSpPr>
          <p:spPr bwMode="auto">
            <a:xfrm>
              <a:off x="7088282" y="3039001"/>
              <a:ext cx="5103718" cy="3818999"/>
            </a:xfrm>
            <a:custGeom>
              <a:avLst/>
              <a:gdLst>
                <a:gd name="T0" fmla="*/ 2221 w 2221"/>
                <a:gd name="T1" fmla="*/ 0 h 1648"/>
                <a:gd name="T2" fmla="*/ 0 w 2221"/>
                <a:gd name="T3" fmla="*/ 1648 h 1648"/>
                <a:gd name="T4" fmla="*/ 2221 w 2221"/>
                <a:gd name="T5" fmla="*/ 1648 h 1648"/>
                <a:gd name="T6" fmla="*/ 2221 w 2221"/>
                <a:gd name="T7" fmla="*/ 0 h 1648"/>
              </a:gdLst>
              <a:ahLst/>
              <a:cxnLst>
                <a:cxn ang="0">
                  <a:pos x="T0" y="T1"/>
                </a:cxn>
                <a:cxn ang="0">
                  <a:pos x="T2" y="T3"/>
                </a:cxn>
                <a:cxn ang="0">
                  <a:pos x="T4" y="T5"/>
                </a:cxn>
                <a:cxn ang="0">
                  <a:pos x="T6" y="T7"/>
                </a:cxn>
              </a:cxnLst>
              <a:rect l="0" t="0" r="r" b="b"/>
              <a:pathLst>
                <a:path w="2221" h="1648">
                  <a:moveTo>
                    <a:pt x="2221" y="0"/>
                  </a:moveTo>
                  <a:cubicBezTo>
                    <a:pt x="2221" y="0"/>
                    <a:pt x="1406" y="1313"/>
                    <a:pt x="0" y="1648"/>
                  </a:cubicBezTo>
                  <a:cubicBezTo>
                    <a:pt x="2221" y="1648"/>
                    <a:pt x="2221" y="1648"/>
                    <a:pt x="2221" y="1648"/>
                  </a:cubicBezTo>
                  <a:lnTo>
                    <a:pt x="2221" y="0"/>
                  </a:lnTo>
                  <a:close/>
                </a:path>
              </a:pathLst>
            </a:custGeom>
            <a:gradFill>
              <a:gsLst>
                <a:gs pos="0">
                  <a:schemeClr val="accent3"/>
                </a:gs>
                <a:gs pos="100000">
                  <a:schemeClr val="accent4"/>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9">
              <a:extLst>
                <a:ext uri="{FF2B5EF4-FFF2-40B4-BE49-F238E27FC236}">
                  <a16:creationId xmlns:a16="http://schemas.microsoft.com/office/drawing/2014/main" xmlns="" id="{F1D38FE6-01A6-4220-9ABB-C503E3120C2D}"/>
                </a:ext>
              </a:extLst>
            </p:cNvPr>
            <p:cNvSpPr>
              <a:spLocks/>
            </p:cNvSpPr>
            <p:nvPr/>
          </p:nvSpPr>
          <p:spPr bwMode="auto">
            <a:xfrm>
              <a:off x="5895974" y="3932980"/>
              <a:ext cx="6296025" cy="2925020"/>
            </a:xfrm>
            <a:custGeom>
              <a:avLst/>
              <a:gdLst>
                <a:gd name="T0" fmla="*/ 2740 w 2740"/>
                <a:gd name="T1" fmla="*/ 0 h 1262"/>
                <a:gd name="T2" fmla="*/ 0 w 2740"/>
                <a:gd name="T3" fmla="*/ 1262 h 1262"/>
                <a:gd name="T4" fmla="*/ 2740 w 2740"/>
                <a:gd name="T5" fmla="*/ 1262 h 1262"/>
                <a:gd name="T6" fmla="*/ 2740 w 2740"/>
                <a:gd name="T7" fmla="*/ 0 h 1262"/>
              </a:gdLst>
              <a:ahLst/>
              <a:cxnLst>
                <a:cxn ang="0">
                  <a:pos x="T0" y="T1"/>
                </a:cxn>
                <a:cxn ang="0">
                  <a:pos x="T2" y="T3"/>
                </a:cxn>
                <a:cxn ang="0">
                  <a:pos x="T4" y="T5"/>
                </a:cxn>
                <a:cxn ang="0">
                  <a:pos x="T6" y="T7"/>
                </a:cxn>
              </a:cxnLst>
              <a:rect l="0" t="0" r="r" b="b"/>
              <a:pathLst>
                <a:path w="2740" h="1262">
                  <a:moveTo>
                    <a:pt x="2740" y="0"/>
                  </a:moveTo>
                  <a:cubicBezTo>
                    <a:pt x="2240" y="489"/>
                    <a:pt x="1402" y="993"/>
                    <a:pt x="0" y="1262"/>
                  </a:cubicBezTo>
                  <a:cubicBezTo>
                    <a:pt x="2740" y="1262"/>
                    <a:pt x="2740" y="1262"/>
                    <a:pt x="2740" y="1262"/>
                  </a:cubicBezTo>
                  <a:lnTo>
                    <a:pt x="2740" y="0"/>
                  </a:lnTo>
                  <a:close/>
                </a:path>
              </a:pathLst>
            </a:custGeom>
            <a:gradFill>
              <a:gsLst>
                <a:gs pos="0">
                  <a:schemeClr val="accent1"/>
                </a:gs>
                <a:gs pos="100000">
                  <a:schemeClr val="accent2"/>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gr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4070" y="270394"/>
            <a:ext cx="2164211" cy="595633"/>
          </a:xfrm>
          <a:prstGeom prst="rect">
            <a:avLst/>
          </a:prstGeom>
        </p:spPr>
      </p:pic>
    </p:spTree>
    <p:extLst>
      <p:ext uri="{BB962C8B-B14F-4D97-AF65-F5344CB8AC3E}">
        <p14:creationId xmlns:p14="http://schemas.microsoft.com/office/powerpoint/2010/main" val="578888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33AB817-99CF-45E2-9496-217B84D141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18BB644-6446-42CE-887C-338EC90B19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DF3E4EA-CB32-4798-98D8-DA8C95EE39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4D1898-C756-47FA-B496-2AC78F64B943}" type="datetimeFigureOut">
              <a:rPr lang="en-US" smtClean="0"/>
              <a:t>6/13/2021</a:t>
            </a:fld>
            <a:endParaRPr lang="en-US"/>
          </a:p>
        </p:txBody>
      </p:sp>
      <p:sp>
        <p:nvSpPr>
          <p:cNvPr id="5" name="Footer Placeholder 4">
            <a:extLst>
              <a:ext uri="{FF2B5EF4-FFF2-40B4-BE49-F238E27FC236}">
                <a16:creationId xmlns:a16="http://schemas.microsoft.com/office/drawing/2014/main" xmlns="" id="{147DEA1E-A792-499D-8C52-8AED1BD944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B2A5685-6C36-4605-B8CC-8E4B19AAFC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EE8B49-42EB-4F24-A157-2E7E7C05561A}" type="slidenum">
              <a:rPr lang="en-US" smtClean="0"/>
              <a:t>‹#›</a:t>
            </a:fld>
            <a:endParaRPr lang="en-US"/>
          </a:p>
        </p:txBody>
      </p:sp>
    </p:spTree>
    <p:extLst>
      <p:ext uri="{BB962C8B-B14F-4D97-AF65-F5344CB8AC3E}">
        <p14:creationId xmlns:p14="http://schemas.microsoft.com/office/powerpoint/2010/main" val="3265218995"/>
      </p:ext>
    </p:extLst>
  </p:cSld>
  <p:clrMap bg1="lt1" tx1="dk1" bg2="lt2" tx2="dk2" accent1="accent1" accent2="accent2" accent3="accent3" accent4="accent4" accent5="accent5" accent6="accent6" hlink="hlink" folHlink="folHlink"/>
  <p:sldLayoutIdLst>
    <p:sldLayoutId id="2147483650" r:id="rId1"/>
    <p:sldLayoutId id="2147483667" r:id="rId2"/>
    <p:sldLayoutId id="2147483649" r:id="rId3"/>
    <p:sldLayoutId id="2147483651" r:id="rId4"/>
    <p:sldLayoutId id="2147483660" r:id="rId5"/>
    <p:sldLayoutId id="2147483666"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1" r:id="rId15"/>
    <p:sldLayoutId id="2147483662" r:id="rId16"/>
    <p:sldLayoutId id="2147483663" r:id="rId17"/>
    <p:sldLayoutId id="2147483664" r:id="rId18"/>
    <p:sldLayoutId id="2147483665"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6.xml"/><Relationship Id="rId6" Type="http://schemas.openxmlformats.org/officeDocument/2006/relationships/image" Target="../media/image1.png"/><Relationship Id="rId5" Type="http://schemas.openxmlformats.org/officeDocument/2006/relationships/image" Target="../media/image8.jpg"/><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8.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jp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1.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38" b="38"/>
          <a:stretch>
            <a:fillRect/>
          </a:stretch>
        </p:blipFill>
        <p:spPr/>
      </p:pic>
      <p:sp>
        <p:nvSpPr>
          <p:cNvPr id="16" name="Rectangle 15">
            <a:extLst>
              <a:ext uri="{FF2B5EF4-FFF2-40B4-BE49-F238E27FC236}">
                <a16:creationId xmlns:a16="http://schemas.microsoft.com/office/drawing/2014/main" xmlns="" id="{452AFBEA-A10C-4AE6-A6F1-D990B27A0EBA}"/>
              </a:ext>
            </a:extLst>
          </p:cNvPr>
          <p:cNvSpPr/>
          <p:nvPr/>
        </p:nvSpPr>
        <p:spPr>
          <a:xfrm>
            <a:off x="1" y="0"/>
            <a:ext cx="12191999" cy="6858000"/>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78D62019-5E10-4EF1-9D20-CB22FBDFDB24}"/>
              </a:ext>
            </a:extLst>
          </p:cNvPr>
          <p:cNvSpPr txBox="1"/>
          <p:nvPr/>
        </p:nvSpPr>
        <p:spPr>
          <a:xfrm>
            <a:off x="3673365" y="3225594"/>
            <a:ext cx="4845269" cy="923330"/>
          </a:xfrm>
          <a:prstGeom prst="rect">
            <a:avLst/>
          </a:prstGeom>
          <a:noFill/>
        </p:spPr>
        <p:txBody>
          <a:bodyPr wrap="square" rtlCol="0">
            <a:spAutoFit/>
          </a:bodyPr>
          <a:lstStyle/>
          <a:p>
            <a:r>
              <a:rPr lang="en-US" sz="5400" b="1" dirty="0" smtClean="0">
                <a:solidFill>
                  <a:schemeClr val="bg2"/>
                </a:solidFill>
                <a:latin typeface="+mj-lt"/>
              </a:rPr>
              <a:t>Suponic </a:t>
            </a:r>
            <a:r>
              <a:rPr lang="en-US" sz="5400" b="1" dirty="0" smtClean="0">
                <a:solidFill>
                  <a:schemeClr val="accent1"/>
                </a:solidFill>
                <a:latin typeface="+mj-lt"/>
              </a:rPr>
              <a:t>World</a:t>
            </a:r>
            <a:endParaRPr lang="en-US" sz="5400" b="1" dirty="0">
              <a:solidFill>
                <a:schemeClr val="accent1"/>
              </a:solidFill>
              <a:latin typeface="+mj-lt"/>
            </a:endParaRPr>
          </a:p>
        </p:txBody>
      </p:sp>
      <p:sp>
        <p:nvSpPr>
          <p:cNvPr id="18" name="Rectangle: Rounded Corners 17">
            <a:extLst>
              <a:ext uri="{FF2B5EF4-FFF2-40B4-BE49-F238E27FC236}">
                <a16:creationId xmlns:a16="http://schemas.microsoft.com/office/drawing/2014/main" xmlns="" id="{BF5A2AC1-7F61-4059-B6A9-CEC622089042}"/>
              </a:ext>
            </a:extLst>
          </p:cNvPr>
          <p:cNvSpPr/>
          <p:nvPr/>
        </p:nvSpPr>
        <p:spPr>
          <a:xfrm>
            <a:off x="5146167" y="4148924"/>
            <a:ext cx="1852837" cy="375881"/>
          </a:xfrm>
          <a:prstGeom prst="roundRect">
            <a:avLst>
              <a:gd name="adj" fmla="val 5000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62C1BF80-49E4-4A9A-9FEF-FCB60C3C978B}"/>
              </a:ext>
            </a:extLst>
          </p:cNvPr>
          <p:cNvSpPr txBox="1"/>
          <p:nvPr/>
        </p:nvSpPr>
        <p:spPr>
          <a:xfrm>
            <a:off x="5129298" y="4133049"/>
            <a:ext cx="1869706" cy="369332"/>
          </a:xfrm>
          <a:prstGeom prst="rect">
            <a:avLst/>
          </a:prstGeom>
          <a:noFill/>
        </p:spPr>
        <p:txBody>
          <a:bodyPr wrap="square" rtlCol="0">
            <a:spAutoFit/>
          </a:bodyPr>
          <a:lstStyle/>
          <a:p>
            <a:pPr algn="ctr">
              <a:lnSpc>
                <a:spcPct val="150000"/>
              </a:lnSpc>
            </a:pPr>
            <a:r>
              <a:rPr lang="en-US" sz="1200" dirty="0" smtClean="0">
                <a:solidFill>
                  <a:schemeClr val="bg2"/>
                </a:solidFill>
                <a:latin typeface="+mj-lt"/>
                <a:ea typeface="Open Sans Light" panose="020B0306030504020204" pitchFamily="34" charset="0"/>
                <a:cs typeface="Open Sans Light" panose="020B0306030504020204" pitchFamily="34" charset="0"/>
              </a:rPr>
              <a:t>A Gaming Coin Story</a:t>
            </a:r>
            <a:endParaRPr lang="en-US" sz="1200" dirty="0">
              <a:solidFill>
                <a:schemeClr val="bg2"/>
              </a:solidFill>
              <a:latin typeface="+mj-lt"/>
              <a:ea typeface="Open Sans Light" panose="020B0306030504020204" pitchFamily="34" charset="0"/>
              <a:cs typeface="Open Sans Light" panose="020B0306030504020204" pitchFamily="34" charset="0"/>
            </a:endParaRPr>
          </a:p>
        </p:txBody>
      </p:sp>
      <p:sp>
        <p:nvSpPr>
          <p:cNvPr id="20" name="TextBox 19">
            <a:extLst>
              <a:ext uri="{FF2B5EF4-FFF2-40B4-BE49-F238E27FC236}">
                <a16:creationId xmlns:a16="http://schemas.microsoft.com/office/drawing/2014/main" xmlns="" id="{03ACC9F3-53F4-45C6-B74F-44EBB0446C07}"/>
              </a:ext>
            </a:extLst>
          </p:cNvPr>
          <p:cNvSpPr txBox="1"/>
          <p:nvPr/>
        </p:nvSpPr>
        <p:spPr>
          <a:xfrm rot="5400000">
            <a:off x="9853638" y="3298196"/>
            <a:ext cx="3193143" cy="261610"/>
          </a:xfrm>
          <a:prstGeom prst="rect">
            <a:avLst/>
          </a:prstGeom>
          <a:noFill/>
        </p:spPr>
        <p:txBody>
          <a:bodyPr wrap="square" rtlCol="0">
            <a:spAutoFit/>
          </a:bodyPr>
          <a:lstStyle/>
          <a:p>
            <a:pPr algn="ctr"/>
            <a:r>
              <a:rPr lang="en-US" sz="1100" dirty="0" smtClean="0">
                <a:solidFill>
                  <a:schemeClr val="bg2"/>
                </a:solidFill>
              </a:rPr>
              <a:t>Doing the Impossible</a:t>
            </a:r>
            <a:endParaRPr lang="en-US" sz="1100" dirty="0">
              <a:solidFill>
                <a:schemeClr val="bg2"/>
              </a:solidFill>
            </a:endParaRPr>
          </a:p>
        </p:txBody>
      </p:sp>
      <p:sp>
        <p:nvSpPr>
          <p:cNvPr id="21" name="TextBox 20">
            <a:extLst>
              <a:ext uri="{FF2B5EF4-FFF2-40B4-BE49-F238E27FC236}">
                <a16:creationId xmlns:a16="http://schemas.microsoft.com/office/drawing/2014/main" xmlns="" id="{616A4D4C-1066-4471-8DBF-D41110F62D16}"/>
              </a:ext>
            </a:extLst>
          </p:cNvPr>
          <p:cNvSpPr txBox="1"/>
          <p:nvPr/>
        </p:nvSpPr>
        <p:spPr>
          <a:xfrm>
            <a:off x="11131111" y="542862"/>
            <a:ext cx="648162" cy="646331"/>
          </a:xfrm>
          <a:prstGeom prst="rect">
            <a:avLst/>
          </a:prstGeom>
          <a:noFill/>
        </p:spPr>
        <p:txBody>
          <a:bodyPr wrap="square" rtlCol="0">
            <a:spAutoFit/>
          </a:bodyPr>
          <a:lstStyle/>
          <a:p>
            <a:pPr algn="ctr">
              <a:lnSpc>
                <a:spcPct val="150000"/>
              </a:lnSpc>
            </a:pPr>
            <a:r>
              <a:rPr lang="en-US" sz="1200" dirty="0">
                <a:solidFill>
                  <a:schemeClr val="bg2"/>
                </a:solidFill>
              </a:rPr>
              <a:t>2 0</a:t>
            </a:r>
          </a:p>
          <a:p>
            <a:pPr algn="ctr">
              <a:lnSpc>
                <a:spcPct val="150000"/>
              </a:lnSpc>
            </a:pPr>
            <a:r>
              <a:rPr lang="en-US" sz="1200" dirty="0" smtClean="0">
                <a:solidFill>
                  <a:schemeClr val="bg2"/>
                </a:solidFill>
              </a:rPr>
              <a:t>2 1</a:t>
            </a:r>
            <a:endParaRPr lang="en-US" sz="1200" dirty="0">
              <a:solidFill>
                <a:schemeClr val="bg2"/>
              </a:solidFill>
            </a:endParaRPr>
          </a:p>
        </p:txBody>
      </p:sp>
      <p:sp>
        <p:nvSpPr>
          <p:cNvPr id="22" name="Oval 21">
            <a:extLst>
              <a:ext uri="{FF2B5EF4-FFF2-40B4-BE49-F238E27FC236}">
                <a16:creationId xmlns:a16="http://schemas.microsoft.com/office/drawing/2014/main" xmlns="" id="{FD400E34-7C98-4FA9-BC3E-E0F71CC8A9B6}"/>
              </a:ext>
            </a:extLst>
          </p:cNvPr>
          <p:cNvSpPr/>
          <p:nvPr/>
        </p:nvSpPr>
        <p:spPr>
          <a:xfrm>
            <a:off x="581994" y="6150768"/>
            <a:ext cx="135731" cy="13573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xmlns="" id="{FAF99582-D931-4B17-A4E7-14598CBCC8FC}"/>
              </a:ext>
            </a:extLst>
          </p:cNvPr>
          <p:cNvSpPr/>
          <p:nvPr/>
        </p:nvSpPr>
        <p:spPr>
          <a:xfrm>
            <a:off x="11236856" y="6166721"/>
            <a:ext cx="344159" cy="74055"/>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070" y="270394"/>
            <a:ext cx="2164211" cy="59563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4319" y="1607500"/>
            <a:ext cx="1483360" cy="1476041"/>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9298" y="1399268"/>
            <a:ext cx="1869706" cy="1781764"/>
          </a:xfrm>
          <a:prstGeom prst="rect">
            <a:avLst/>
          </a:prstGeom>
        </p:spPr>
      </p:pic>
    </p:spTree>
    <p:extLst>
      <p:ext uri="{BB962C8B-B14F-4D97-AF65-F5344CB8AC3E}">
        <p14:creationId xmlns:p14="http://schemas.microsoft.com/office/powerpoint/2010/main" val="1757691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decel="4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accel="40000" decel="4000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0-#ppt_w/2"/>
                                          </p:val>
                                        </p:tav>
                                        <p:tav tm="100000">
                                          <p:val>
                                            <p:strVal val="#ppt_x"/>
                                          </p:val>
                                        </p:tav>
                                      </p:tavLst>
                                    </p:anim>
                                    <p:anim calcmode="lin" valueType="num">
                                      <p:cBhvr additive="base">
                                        <p:cTn id="12" dur="10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accel="40000" decel="4000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0-#ppt_w/2"/>
                                          </p:val>
                                        </p:tav>
                                        <p:tav tm="100000">
                                          <p:val>
                                            <p:strVal val="#ppt_x"/>
                                          </p:val>
                                        </p:tav>
                                      </p:tavLst>
                                    </p:anim>
                                    <p:anim calcmode="lin" valueType="num">
                                      <p:cBhvr additive="base">
                                        <p:cTn id="16"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28B4DD8F-963A-402F-8564-201EBA5C7015}"/>
              </a:ext>
            </a:extLst>
          </p:cNvPr>
          <p:cNvSpPr/>
          <p:nvPr/>
        </p:nvSpPr>
        <p:spPr>
          <a:xfrm>
            <a:off x="2611119" y="2032000"/>
            <a:ext cx="3120572" cy="3889829"/>
          </a:xfrm>
          <a:prstGeom prst="rect">
            <a:avLst/>
          </a:prstGeom>
          <a:solidFill>
            <a:schemeClr val="bg1"/>
          </a:solidFill>
          <a:ln>
            <a:noFill/>
          </a:ln>
          <a:effectLst>
            <a:outerShdw blurRad="330200" dist="50800" dir="54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61C22A2-CDCB-4A52-A0D8-CB76A3C5CC79}"/>
              </a:ext>
            </a:extLst>
          </p:cNvPr>
          <p:cNvSpPr/>
          <p:nvPr/>
        </p:nvSpPr>
        <p:spPr>
          <a:xfrm>
            <a:off x="6130834" y="2032000"/>
            <a:ext cx="3120572" cy="3889829"/>
          </a:xfrm>
          <a:prstGeom prst="rect">
            <a:avLst/>
          </a:prstGeom>
          <a:solidFill>
            <a:schemeClr val="bg1"/>
          </a:solidFill>
          <a:ln>
            <a:noFill/>
          </a:ln>
          <a:effectLst>
            <a:outerShdw blurRad="330200" dist="50800" dir="54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xmlns="" id="{92AF8D18-9E6A-4BD5-A147-D994BBB4FD96}"/>
              </a:ext>
            </a:extLst>
          </p:cNvPr>
          <p:cNvSpPr>
            <a:spLocks noGrp="1"/>
          </p:cNvSpPr>
          <p:nvPr>
            <p:ph type="body" sz="quarter" idx="15"/>
          </p:nvPr>
        </p:nvSpPr>
        <p:spPr/>
        <p:txBody>
          <a:bodyPr/>
          <a:lstStyle/>
          <a:p>
            <a:r>
              <a:rPr lang="en-US" b="1" dirty="0" smtClean="0"/>
              <a:t>What is CCU ?</a:t>
            </a:r>
            <a:endParaRPr lang="en-US" b="1" dirty="0"/>
          </a:p>
        </p:txBody>
      </p:sp>
      <p:sp>
        <p:nvSpPr>
          <p:cNvPr id="19" name="TextBox 18">
            <a:extLst>
              <a:ext uri="{FF2B5EF4-FFF2-40B4-BE49-F238E27FC236}">
                <a16:creationId xmlns:a16="http://schemas.microsoft.com/office/drawing/2014/main" xmlns="" id="{C77D3A89-9D9A-4E0A-B7B4-391B02A2F339}"/>
              </a:ext>
            </a:extLst>
          </p:cNvPr>
          <p:cNvSpPr txBox="1"/>
          <p:nvPr/>
        </p:nvSpPr>
        <p:spPr>
          <a:xfrm>
            <a:off x="2876017" y="3712196"/>
            <a:ext cx="2652474" cy="1323439"/>
          </a:xfrm>
          <a:prstGeom prst="rect">
            <a:avLst/>
          </a:prstGeom>
          <a:noFill/>
        </p:spPr>
        <p:txBody>
          <a:bodyPr wrap="square" rtlCol="0">
            <a:spAutoFit/>
          </a:bodyPr>
          <a:lstStyle/>
          <a:p>
            <a:r>
              <a:rPr lang="en-US" sz="1600" dirty="0">
                <a:solidFill>
                  <a:schemeClr val="tx1">
                    <a:lumMod val="50000"/>
                  </a:schemeClr>
                </a:solidFill>
              </a:rPr>
              <a:t>It stands for </a:t>
            </a:r>
            <a:r>
              <a:rPr lang="en-US" sz="1600" dirty="0" smtClean="0">
                <a:solidFill>
                  <a:schemeClr val="tx1">
                    <a:lumMod val="50000"/>
                  </a:schemeClr>
                </a:solidFill>
              </a:rPr>
              <a:t>ConCurrent </a:t>
            </a:r>
            <a:r>
              <a:rPr lang="en-US" sz="1600" dirty="0">
                <a:solidFill>
                  <a:schemeClr val="tx1">
                    <a:lumMod val="50000"/>
                  </a:schemeClr>
                </a:solidFill>
              </a:rPr>
              <a:t>Users. If there’s 100 people playing in a game at the same this, this is 100 </a:t>
            </a:r>
            <a:r>
              <a:rPr lang="en-US" sz="1600" dirty="0" smtClean="0">
                <a:solidFill>
                  <a:schemeClr val="tx1">
                    <a:lumMod val="50000"/>
                  </a:schemeClr>
                </a:solidFill>
              </a:rPr>
              <a:t>CCU. </a:t>
            </a:r>
            <a:endParaRPr lang="en-US" sz="1600" dirty="0">
              <a:solidFill>
                <a:schemeClr val="tx1">
                  <a:lumMod val="50000"/>
                </a:schemeClr>
              </a:solidFill>
            </a:endParaRPr>
          </a:p>
        </p:txBody>
      </p:sp>
      <p:sp>
        <p:nvSpPr>
          <p:cNvPr id="37" name="TextBox 36">
            <a:extLst>
              <a:ext uri="{FF2B5EF4-FFF2-40B4-BE49-F238E27FC236}">
                <a16:creationId xmlns:a16="http://schemas.microsoft.com/office/drawing/2014/main" xmlns="" id="{A44CAAAC-A056-40C6-8BAA-8B382FF2D76D}"/>
              </a:ext>
            </a:extLst>
          </p:cNvPr>
          <p:cNvSpPr txBox="1"/>
          <p:nvPr/>
        </p:nvSpPr>
        <p:spPr>
          <a:xfrm>
            <a:off x="6375043" y="3712196"/>
            <a:ext cx="2652474" cy="1569660"/>
          </a:xfrm>
          <a:prstGeom prst="rect">
            <a:avLst/>
          </a:prstGeom>
          <a:noFill/>
        </p:spPr>
        <p:txBody>
          <a:bodyPr wrap="square" rtlCol="0">
            <a:spAutoFit/>
          </a:bodyPr>
          <a:lstStyle/>
          <a:p>
            <a:r>
              <a:rPr lang="en-US" sz="1600" dirty="0">
                <a:solidFill>
                  <a:schemeClr val="tx1">
                    <a:lumMod val="50000"/>
                  </a:schemeClr>
                </a:solidFill>
              </a:rPr>
              <a:t>Cross fire, a First Person Shooter video game has reached up to </a:t>
            </a:r>
            <a:r>
              <a:rPr lang="en-US" sz="1600" b="1" dirty="0" smtClean="0">
                <a:solidFill>
                  <a:schemeClr val="tx1">
                    <a:lumMod val="50000"/>
                  </a:schemeClr>
                </a:solidFill>
              </a:rPr>
              <a:t>8 </a:t>
            </a:r>
            <a:r>
              <a:rPr lang="en-US" sz="1600" b="1" dirty="0">
                <a:solidFill>
                  <a:schemeClr val="tx1">
                    <a:lumMod val="50000"/>
                  </a:schemeClr>
                </a:solidFill>
              </a:rPr>
              <a:t>million users</a:t>
            </a:r>
            <a:r>
              <a:rPr lang="en-US" sz="1600" dirty="0">
                <a:solidFill>
                  <a:schemeClr val="tx1">
                    <a:lumMod val="50000"/>
                  </a:schemeClr>
                </a:solidFill>
              </a:rPr>
              <a:t>. Hence Suponic’s goal to reach </a:t>
            </a:r>
            <a:r>
              <a:rPr lang="en-US" sz="1600" dirty="0" smtClean="0">
                <a:solidFill>
                  <a:schemeClr val="tx1">
                    <a:lumMod val="50000"/>
                  </a:schemeClr>
                </a:solidFill>
              </a:rPr>
              <a:t>3000CCU </a:t>
            </a:r>
            <a:r>
              <a:rPr lang="en-US" sz="1600" dirty="0">
                <a:solidFill>
                  <a:schemeClr val="tx1">
                    <a:lumMod val="50000"/>
                  </a:schemeClr>
                </a:solidFill>
              </a:rPr>
              <a:t>is </a:t>
            </a:r>
            <a:r>
              <a:rPr lang="en-US" sz="1600" b="1" dirty="0">
                <a:solidFill>
                  <a:schemeClr val="tx1">
                    <a:lumMod val="50000"/>
                  </a:schemeClr>
                </a:solidFill>
              </a:rPr>
              <a:t>VERY</a:t>
            </a:r>
            <a:r>
              <a:rPr lang="en-US" sz="1600" dirty="0">
                <a:solidFill>
                  <a:schemeClr val="tx1">
                    <a:lumMod val="50000"/>
                  </a:schemeClr>
                </a:solidFill>
              </a:rPr>
              <a:t> achievable! </a:t>
            </a:r>
            <a:endParaRPr lang="en-US" sz="1600" dirty="0">
              <a:solidFill>
                <a:schemeClr val="tx1">
                  <a:lumMod val="50000"/>
                </a:schemeClr>
              </a:solidFill>
            </a:endParaRPr>
          </a:p>
        </p:txBody>
      </p:sp>
      <p:pic>
        <p:nvPicPr>
          <p:cNvPr id="11" name="Picture Placeholder 10"/>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t="16429" b="16429"/>
          <a:stretch>
            <a:fillRect/>
          </a:stretch>
        </p:blipFill>
        <p:spPr>
          <a:xfrm>
            <a:off x="2611438" y="2032000"/>
            <a:ext cx="3121025" cy="1397000"/>
          </a:xfrm>
        </p:spPr>
      </p:pic>
      <p:pic>
        <p:nvPicPr>
          <p:cNvPr id="13" name="Picture Placeholder 12"/>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t="20149" b="20149"/>
          <a:stretch>
            <a:fillRect/>
          </a:stretch>
        </p:blipFill>
        <p:spPr>
          <a:xfrm>
            <a:off x="6130925" y="2032000"/>
            <a:ext cx="3121025" cy="1397000"/>
          </a:xfr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070" y="270394"/>
            <a:ext cx="2164211" cy="595633"/>
          </a:xfrm>
          <a:prstGeom prst="rect">
            <a:avLst/>
          </a:prstGeom>
        </p:spPr>
      </p:pic>
    </p:spTree>
    <p:extLst>
      <p:ext uri="{BB962C8B-B14F-4D97-AF65-F5344CB8AC3E}">
        <p14:creationId xmlns:p14="http://schemas.microsoft.com/office/powerpoint/2010/main" val="9552324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2" presetClass="entr" presetSubtype="4" accel="40000" decel="4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accel="40000" decel="4000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ppt_x"/>
                                          </p:val>
                                        </p:tav>
                                        <p:tav tm="100000">
                                          <p:val>
                                            <p:strVal val="#ppt_x"/>
                                          </p:val>
                                        </p:tav>
                                      </p:tavLst>
                                    </p:anim>
                                    <p:anim calcmode="lin" valueType="num">
                                      <p:cBhvr additive="base">
                                        <p:cTn id="16" dur="10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accel="40000" decel="40000" fill="hold" grpId="0" nodeType="withEffect">
                                  <p:stCondLst>
                                    <p:cond delay="25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accel="40000" decel="40000" fill="hold" grpId="0" nodeType="withEffect">
                                  <p:stCondLst>
                                    <p:cond delay="25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1000" fill="hold"/>
                                        <p:tgtEl>
                                          <p:spTgt spid="37"/>
                                        </p:tgtEl>
                                        <p:attrNameLst>
                                          <p:attrName>ppt_x</p:attrName>
                                        </p:attrNameLst>
                                      </p:cBhvr>
                                      <p:tavLst>
                                        <p:tav tm="0">
                                          <p:val>
                                            <p:strVal val="#ppt_x"/>
                                          </p:val>
                                        </p:tav>
                                        <p:tav tm="100000">
                                          <p:val>
                                            <p:strVal val="#ppt_x"/>
                                          </p:val>
                                        </p:tav>
                                      </p:tavLst>
                                    </p:anim>
                                    <p:anim calcmode="lin" valueType="num">
                                      <p:cBhvr additive="base">
                                        <p:cTn id="24"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build="p"/>
      <p:bldP spid="19"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C4D33BA9-9AD0-4341-8A49-AF7B4966EA72}"/>
              </a:ext>
            </a:extLst>
          </p:cNvPr>
          <p:cNvSpPr txBox="1"/>
          <p:nvPr/>
        </p:nvSpPr>
        <p:spPr>
          <a:xfrm>
            <a:off x="4247456" y="2400105"/>
            <a:ext cx="3311584" cy="923330"/>
          </a:xfrm>
          <a:prstGeom prst="rect">
            <a:avLst/>
          </a:prstGeom>
          <a:noFill/>
        </p:spPr>
        <p:txBody>
          <a:bodyPr wrap="square" rtlCol="0">
            <a:spAutoFit/>
          </a:bodyPr>
          <a:lstStyle/>
          <a:p>
            <a:r>
              <a:rPr lang="en-US" sz="5400" b="1" dirty="0" smtClean="0">
                <a:latin typeface="+mj-lt"/>
              </a:rPr>
              <a:t>The Math</a:t>
            </a:r>
            <a:endParaRPr lang="en-US" sz="5400" b="1" dirty="0">
              <a:latin typeface="+mj-lt"/>
            </a:endParaRPr>
          </a:p>
        </p:txBody>
      </p:sp>
      <p:sp>
        <p:nvSpPr>
          <p:cNvPr id="11" name="TextBox 10">
            <a:extLst>
              <a:ext uri="{FF2B5EF4-FFF2-40B4-BE49-F238E27FC236}">
                <a16:creationId xmlns:a16="http://schemas.microsoft.com/office/drawing/2014/main" xmlns="" id="{97D5E4A1-5E7E-4F1B-BFF8-4F47E0C37991}"/>
              </a:ext>
            </a:extLst>
          </p:cNvPr>
          <p:cNvSpPr txBox="1"/>
          <p:nvPr/>
        </p:nvSpPr>
        <p:spPr>
          <a:xfrm>
            <a:off x="11131111" y="542862"/>
            <a:ext cx="648162" cy="646331"/>
          </a:xfrm>
          <a:prstGeom prst="rect">
            <a:avLst/>
          </a:prstGeom>
          <a:noFill/>
        </p:spPr>
        <p:txBody>
          <a:bodyPr wrap="square" rtlCol="0">
            <a:spAutoFit/>
          </a:bodyPr>
          <a:lstStyle/>
          <a:p>
            <a:pPr algn="ctr">
              <a:lnSpc>
                <a:spcPct val="150000"/>
              </a:lnSpc>
            </a:pPr>
            <a:r>
              <a:rPr lang="en-US" sz="1200" dirty="0"/>
              <a:t>2 0</a:t>
            </a:r>
          </a:p>
          <a:p>
            <a:pPr algn="ctr">
              <a:lnSpc>
                <a:spcPct val="150000"/>
              </a:lnSpc>
            </a:pPr>
            <a:r>
              <a:rPr lang="en-US" sz="1200" dirty="0" smtClean="0"/>
              <a:t>2 1</a:t>
            </a:r>
            <a:endParaRPr lang="en-US" sz="1200" dirty="0"/>
          </a:p>
        </p:txBody>
      </p:sp>
      <p:sp>
        <p:nvSpPr>
          <p:cNvPr id="12" name="Oval 11">
            <a:extLst>
              <a:ext uri="{FF2B5EF4-FFF2-40B4-BE49-F238E27FC236}">
                <a16:creationId xmlns:a16="http://schemas.microsoft.com/office/drawing/2014/main" xmlns="" id="{76B61749-236A-46BC-A83A-24D3AB6A0BB0}"/>
              </a:ext>
            </a:extLst>
          </p:cNvPr>
          <p:cNvSpPr/>
          <p:nvPr/>
        </p:nvSpPr>
        <p:spPr>
          <a:xfrm>
            <a:off x="581994" y="6150768"/>
            <a:ext cx="135731" cy="1357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Rounded Corners 12">
            <a:extLst>
              <a:ext uri="{FF2B5EF4-FFF2-40B4-BE49-F238E27FC236}">
                <a16:creationId xmlns:a16="http://schemas.microsoft.com/office/drawing/2014/main" xmlns="" id="{BD7EC6D4-103D-402A-AF31-668FAC65725C}"/>
              </a:ext>
            </a:extLst>
          </p:cNvPr>
          <p:cNvSpPr/>
          <p:nvPr/>
        </p:nvSpPr>
        <p:spPr>
          <a:xfrm>
            <a:off x="11236856" y="6166721"/>
            <a:ext cx="344159" cy="7405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xmlns="" id="{C77D3A89-9D9A-4E0A-B7B4-391B02A2F339}"/>
              </a:ext>
            </a:extLst>
          </p:cNvPr>
          <p:cNvSpPr txBox="1"/>
          <p:nvPr/>
        </p:nvSpPr>
        <p:spPr>
          <a:xfrm>
            <a:off x="4064575" y="3323435"/>
            <a:ext cx="3677346" cy="1077218"/>
          </a:xfrm>
          <a:prstGeom prst="rect">
            <a:avLst/>
          </a:prstGeom>
          <a:noFill/>
        </p:spPr>
        <p:txBody>
          <a:bodyPr wrap="square" rtlCol="0">
            <a:spAutoFit/>
          </a:bodyPr>
          <a:lstStyle/>
          <a:p>
            <a:pPr algn="ctr"/>
            <a:r>
              <a:rPr lang="en-US" sz="1600" dirty="0"/>
              <a:t>It sounds too good to be true? There’s got to be a catch? There isn’t</a:t>
            </a:r>
            <a:r>
              <a:rPr lang="en-US" sz="1600" dirty="0" smtClean="0"/>
              <a:t>!</a:t>
            </a:r>
          </a:p>
          <a:p>
            <a:pPr algn="ctr"/>
            <a:endParaRPr lang="en-US" sz="1600" dirty="0"/>
          </a:p>
          <a:p>
            <a:pPr algn="ctr"/>
            <a:r>
              <a:rPr lang="en-US" sz="1600" dirty="0">
                <a:solidFill>
                  <a:srgbClr val="00B0F0"/>
                </a:solidFill>
              </a:rPr>
              <a:t>Let’s see how it </a:t>
            </a:r>
            <a:r>
              <a:rPr lang="en-US" sz="1600" dirty="0" smtClean="0">
                <a:solidFill>
                  <a:srgbClr val="00B0F0"/>
                </a:solidFill>
              </a:rPr>
              <a:t>works</a:t>
            </a:r>
            <a:endParaRPr lang="en-US" sz="1600" dirty="0">
              <a:solidFill>
                <a:srgbClr val="00B0F0"/>
              </a:solidFil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2710" y="5852951"/>
            <a:ext cx="2164211" cy="595633"/>
          </a:xfrm>
          <a:prstGeom prst="rect">
            <a:avLst/>
          </a:prstGeom>
        </p:spPr>
      </p:pic>
    </p:spTree>
    <p:extLst>
      <p:ext uri="{BB962C8B-B14F-4D97-AF65-F5344CB8AC3E}">
        <p14:creationId xmlns:p14="http://schemas.microsoft.com/office/powerpoint/2010/main" val="37473901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decel="4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accel="40000" decel="4000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02E49C9-C7B9-476B-8B69-4AB77621100B}"/>
              </a:ext>
            </a:extLst>
          </p:cNvPr>
          <p:cNvSpPr>
            <a:spLocks noGrp="1"/>
          </p:cNvSpPr>
          <p:nvPr>
            <p:ph type="body" sz="quarter" idx="10"/>
          </p:nvPr>
        </p:nvSpPr>
        <p:spPr/>
        <p:txBody>
          <a:bodyPr/>
          <a:lstStyle/>
          <a:p>
            <a:r>
              <a:rPr lang="en-US" b="1" dirty="0" smtClean="0"/>
              <a:t>The Burn Rate</a:t>
            </a:r>
            <a:endParaRPr lang="en-US" b="1" dirty="0"/>
          </a:p>
        </p:txBody>
      </p:sp>
      <p:grpSp>
        <p:nvGrpSpPr>
          <p:cNvPr id="10" name="Group 9">
            <a:extLst>
              <a:ext uri="{FF2B5EF4-FFF2-40B4-BE49-F238E27FC236}">
                <a16:creationId xmlns:a16="http://schemas.microsoft.com/office/drawing/2014/main" xmlns="" id="{05108445-B278-49C5-B212-0440023A86D4}"/>
              </a:ext>
            </a:extLst>
          </p:cNvPr>
          <p:cNvGrpSpPr/>
          <p:nvPr/>
        </p:nvGrpSpPr>
        <p:grpSpPr>
          <a:xfrm>
            <a:off x="1913076" y="2064976"/>
            <a:ext cx="348343" cy="348343"/>
            <a:chOff x="1480457" y="3222171"/>
            <a:chExt cx="348343" cy="348343"/>
          </a:xfrm>
        </p:grpSpPr>
        <p:sp>
          <p:nvSpPr>
            <p:cNvPr id="5" name="Oval 4">
              <a:extLst>
                <a:ext uri="{FF2B5EF4-FFF2-40B4-BE49-F238E27FC236}">
                  <a16:creationId xmlns:a16="http://schemas.microsoft.com/office/drawing/2014/main" xmlns="" id="{58B45F5C-40C1-4CC2-92BB-AE85850B3A82}"/>
                </a:ext>
              </a:extLst>
            </p:cNvPr>
            <p:cNvSpPr/>
            <p:nvPr/>
          </p:nvSpPr>
          <p:spPr>
            <a:xfrm>
              <a:off x="1480457" y="3222171"/>
              <a:ext cx="348343" cy="3483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5">
              <a:extLst>
                <a:ext uri="{FF2B5EF4-FFF2-40B4-BE49-F238E27FC236}">
                  <a16:creationId xmlns:a16="http://schemas.microsoft.com/office/drawing/2014/main" xmlns="" id="{7FF286FB-8B38-4F3A-BDF4-FF6E1045625A}"/>
                </a:ext>
              </a:extLst>
            </p:cNvPr>
            <p:cNvSpPr>
              <a:spLocks/>
            </p:cNvSpPr>
            <p:nvPr/>
          </p:nvSpPr>
          <p:spPr bwMode="auto">
            <a:xfrm>
              <a:off x="1555751" y="3298826"/>
              <a:ext cx="206374" cy="188912"/>
            </a:xfrm>
            <a:custGeom>
              <a:avLst/>
              <a:gdLst>
                <a:gd name="T0" fmla="*/ 83 w 98"/>
                <a:gd name="T1" fmla="*/ 7 h 89"/>
                <a:gd name="T2" fmla="*/ 29 w 98"/>
                <a:gd name="T3" fmla="*/ 62 h 89"/>
                <a:gd name="T4" fmla="*/ 16 w 98"/>
                <a:gd name="T5" fmla="*/ 49 h 89"/>
                <a:gd name="T6" fmla="*/ 8 w 98"/>
                <a:gd name="T7" fmla="*/ 45 h 89"/>
                <a:gd name="T8" fmla="*/ 3 w 98"/>
                <a:gd name="T9" fmla="*/ 52 h 89"/>
                <a:gd name="T10" fmla="*/ 6 w 98"/>
                <a:gd name="T11" fmla="*/ 64 h 89"/>
                <a:gd name="T12" fmla="*/ 27 w 98"/>
                <a:gd name="T13" fmla="*/ 88 h 89"/>
                <a:gd name="T14" fmla="*/ 37 w 98"/>
                <a:gd name="T15" fmla="*/ 84 h 89"/>
                <a:gd name="T16" fmla="*/ 39 w 98"/>
                <a:gd name="T17" fmla="*/ 81 h 89"/>
                <a:gd name="T18" fmla="*/ 39 w 98"/>
                <a:gd name="T19" fmla="*/ 81 h 89"/>
                <a:gd name="T20" fmla="*/ 88 w 98"/>
                <a:gd name="T21" fmla="*/ 12 h 89"/>
                <a:gd name="T22" fmla="*/ 83 w 98"/>
                <a:gd name="T23" fmla="*/ 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89">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TextBox 10">
            <a:extLst>
              <a:ext uri="{FF2B5EF4-FFF2-40B4-BE49-F238E27FC236}">
                <a16:creationId xmlns:a16="http://schemas.microsoft.com/office/drawing/2014/main" xmlns="" id="{06B0AFB1-4080-4521-83DB-64C9874E8D4A}"/>
              </a:ext>
            </a:extLst>
          </p:cNvPr>
          <p:cNvSpPr txBox="1"/>
          <p:nvPr/>
        </p:nvSpPr>
        <p:spPr>
          <a:xfrm>
            <a:off x="2434225" y="2022125"/>
            <a:ext cx="7863119" cy="738664"/>
          </a:xfrm>
          <a:prstGeom prst="rect">
            <a:avLst/>
          </a:prstGeom>
          <a:noFill/>
        </p:spPr>
        <p:txBody>
          <a:bodyPr wrap="square" rtlCol="0">
            <a:spAutoFit/>
          </a:bodyPr>
          <a:lstStyle/>
          <a:p>
            <a:r>
              <a:rPr lang="en-US" sz="1400" dirty="0"/>
              <a:t>When looking for that winning cryptocurrency, one of the key factor is looking at its burn rate. Bitcoin halving creates a scarcity </a:t>
            </a:r>
            <a:r>
              <a:rPr lang="en-US" sz="1400" dirty="0" smtClean="0"/>
              <a:t>admits </a:t>
            </a:r>
            <a:r>
              <a:rPr lang="en-US" sz="1400" dirty="0"/>
              <a:t>rising demand. When this is great demand than supply, coin value increases. Suponic is faster than Bitcoin.</a:t>
            </a:r>
            <a:endParaRPr lang="en-US" sz="1400" dirty="0"/>
          </a:p>
        </p:txBody>
      </p:sp>
      <p:grpSp>
        <p:nvGrpSpPr>
          <p:cNvPr id="12" name="Group 11">
            <a:extLst>
              <a:ext uri="{FF2B5EF4-FFF2-40B4-BE49-F238E27FC236}">
                <a16:creationId xmlns:a16="http://schemas.microsoft.com/office/drawing/2014/main" xmlns="" id="{C25FFD55-CFE5-47E2-9411-86836B9650ED}"/>
              </a:ext>
            </a:extLst>
          </p:cNvPr>
          <p:cNvGrpSpPr/>
          <p:nvPr/>
        </p:nvGrpSpPr>
        <p:grpSpPr>
          <a:xfrm>
            <a:off x="1913076" y="2958229"/>
            <a:ext cx="348343" cy="348343"/>
            <a:chOff x="1480457" y="3222171"/>
            <a:chExt cx="348343" cy="348343"/>
          </a:xfrm>
        </p:grpSpPr>
        <p:sp>
          <p:nvSpPr>
            <p:cNvPr id="13" name="Oval 12">
              <a:extLst>
                <a:ext uri="{FF2B5EF4-FFF2-40B4-BE49-F238E27FC236}">
                  <a16:creationId xmlns:a16="http://schemas.microsoft.com/office/drawing/2014/main" xmlns="" id="{DFCEAA9C-7CF4-497F-97B5-56CB29E34FC5}"/>
                </a:ext>
              </a:extLst>
            </p:cNvPr>
            <p:cNvSpPr/>
            <p:nvPr/>
          </p:nvSpPr>
          <p:spPr>
            <a:xfrm>
              <a:off x="1480457" y="3222171"/>
              <a:ext cx="348343" cy="3483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
              <a:extLst>
                <a:ext uri="{FF2B5EF4-FFF2-40B4-BE49-F238E27FC236}">
                  <a16:creationId xmlns:a16="http://schemas.microsoft.com/office/drawing/2014/main" xmlns="" id="{6DB09D93-9922-4591-BE45-D5B462D04B6F}"/>
                </a:ext>
              </a:extLst>
            </p:cNvPr>
            <p:cNvSpPr>
              <a:spLocks/>
            </p:cNvSpPr>
            <p:nvPr/>
          </p:nvSpPr>
          <p:spPr bwMode="auto">
            <a:xfrm>
              <a:off x="1555751" y="3298826"/>
              <a:ext cx="206374" cy="188912"/>
            </a:xfrm>
            <a:custGeom>
              <a:avLst/>
              <a:gdLst>
                <a:gd name="T0" fmla="*/ 83 w 98"/>
                <a:gd name="T1" fmla="*/ 7 h 89"/>
                <a:gd name="T2" fmla="*/ 29 w 98"/>
                <a:gd name="T3" fmla="*/ 62 h 89"/>
                <a:gd name="T4" fmla="*/ 16 w 98"/>
                <a:gd name="T5" fmla="*/ 49 h 89"/>
                <a:gd name="T6" fmla="*/ 8 w 98"/>
                <a:gd name="T7" fmla="*/ 45 h 89"/>
                <a:gd name="T8" fmla="*/ 3 w 98"/>
                <a:gd name="T9" fmla="*/ 52 h 89"/>
                <a:gd name="T10" fmla="*/ 6 w 98"/>
                <a:gd name="T11" fmla="*/ 64 h 89"/>
                <a:gd name="T12" fmla="*/ 27 w 98"/>
                <a:gd name="T13" fmla="*/ 88 h 89"/>
                <a:gd name="T14" fmla="*/ 37 w 98"/>
                <a:gd name="T15" fmla="*/ 84 h 89"/>
                <a:gd name="T16" fmla="*/ 39 w 98"/>
                <a:gd name="T17" fmla="*/ 81 h 89"/>
                <a:gd name="T18" fmla="*/ 39 w 98"/>
                <a:gd name="T19" fmla="*/ 81 h 89"/>
                <a:gd name="T20" fmla="*/ 88 w 98"/>
                <a:gd name="T21" fmla="*/ 12 h 89"/>
                <a:gd name="T22" fmla="*/ 83 w 98"/>
                <a:gd name="T23" fmla="*/ 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89">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TextBox 14">
            <a:extLst>
              <a:ext uri="{FF2B5EF4-FFF2-40B4-BE49-F238E27FC236}">
                <a16:creationId xmlns:a16="http://schemas.microsoft.com/office/drawing/2014/main" xmlns="" id="{0F438DDF-E798-4342-8FA1-0E15678C5A4E}"/>
              </a:ext>
            </a:extLst>
          </p:cNvPr>
          <p:cNvSpPr txBox="1"/>
          <p:nvPr/>
        </p:nvSpPr>
        <p:spPr>
          <a:xfrm>
            <a:off x="2434225" y="2915378"/>
            <a:ext cx="7863119" cy="738664"/>
          </a:xfrm>
          <a:prstGeom prst="rect">
            <a:avLst/>
          </a:prstGeom>
          <a:noFill/>
        </p:spPr>
        <p:txBody>
          <a:bodyPr wrap="square" rtlCol="0">
            <a:spAutoFit/>
          </a:bodyPr>
          <a:lstStyle/>
          <a:p>
            <a:r>
              <a:rPr lang="en-US" sz="1400" dirty="0"/>
              <a:t>Let’s say we reach </a:t>
            </a:r>
            <a:r>
              <a:rPr lang="en-US" sz="1400" dirty="0" smtClean="0"/>
              <a:t>30,000CCU . </a:t>
            </a:r>
            <a:r>
              <a:rPr lang="en-US" sz="1400" dirty="0"/>
              <a:t>This is 30,000 users playing the game at any given time.  They play 10 SGC per game. And average game is 2 minutes. That’s 300,000 SGC coins being played every 2 minutes. There is 30 two minutes in an hour. So that will be</a:t>
            </a:r>
            <a:endParaRPr lang="en-US" sz="1400" dirty="0"/>
          </a:p>
        </p:txBody>
      </p:sp>
      <p:grpSp>
        <p:nvGrpSpPr>
          <p:cNvPr id="16" name="Group 15">
            <a:extLst>
              <a:ext uri="{FF2B5EF4-FFF2-40B4-BE49-F238E27FC236}">
                <a16:creationId xmlns:a16="http://schemas.microsoft.com/office/drawing/2014/main" xmlns="" id="{DED2F2D9-4C74-4A28-B586-3FE4DB9C8730}"/>
              </a:ext>
            </a:extLst>
          </p:cNvPr>
          <p:cNvGrpSpPr/>
          <p:nvPr/>
        </p:nvGrpSpPr>
        <p:grpSpPr>
          <a:xfrm>
            <a:off x="1913076" y="3790522"/>
            <a:ext cx="348343" cy="348343"/>
            <a:chOff x="1480457" y="3222171"/>
            <a:chExt cx="348343" cy="348343"/>
          </a:xfrm>
        </p:grpSpPr>
        <p:sp>
          <p:nvSpPr>
            <p:cNvPr id="17" name="Oval 16">
              <a:extLst>
                <a:ext uri="{FF2B5EF4-FFF2-40B4-BE49-F238E27FC236}">
                  <a16:creationId xmlns:a16="http://schemas.microsoft.com/office/drawing/2014/main" xmlns="" id="{44C97092-54CA-4BB3-BDAA-5E258FB9EA38}"/>
                </a:ext>
              </a:extLst>
            </p:cNvPr>
            <p:cNvSpPr/>
            <p:nvPr/>
          </p:nvSpPr>
          <p:spPr>
            <a:xfrm>
              <a:off x="1480457" y="3222171"/>
              <a:ext cx="348343" cy="3483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5">
              <a:extLst>
                <a:ext uri="{FF2B5EF4-FFF2-40B4-BE49-F238E27FC236}">
                  <a16:creationId xmlns:a16="http://schemas.microsoft.com/office/drawing/2014/main" xmlns="" id="{8AA196B0-819D-439F-827E-E5D6B9967B23}"/>
                </a:ext>
              </a:extLst>
            </p:cNvPr>
            <p:cNvSpPr>
              <a:spLocks/>
            </p:cNvSpPr>
            <p:nvPr/>
          </p:nvSpPr>
          <p:spPr bwMode="auto">
            <a:xfrm>
              <a:off x="1555751" y="3298826"/>
              <a:ext cx="206374" cy="188912"/>
            </a:xfrm>
            <a:custGeom>
              <a:avLst/>
              <a:gdLst>
                <a:gd name="T0" fmla="*/ 83 w 98"/>
                <a:gd name="T1" fmla="*/ 7 h 89"/>
                <a:gd name="T2" fmla="*/ 29 w 98"/>
                <a:gd name="T3" fmla="*/ 62 h 89"/>
                <a:gd name="T4" fmla="*/ 16 w 98"/>
                <a:gd name="T5" fmla="*/ 49 h 89"/>
                <a:gd name="T6" fmla="*/ 8 w 98"/>
                <a:gd name="T7" fmla="*/ 45 h 89"/>
                <a:gd name="T8" fmla="*/ 3 w 98"/>
                <a:gd name="T9" fmla="*/ 52 h 89"/>
                <a:gd name="T10" fmla="*/ 6 w 98"/>
                <a:gd name="T11" fmla="*/ 64 h 89"/>
                <a:gd name="T12" fmla="*/ 27 w 98"/>
                <a:gd name="T13" fmla="*/ 88 h 89"/>
                <a:gd name="T14" fmla="*/ 37 w 98"/>
                <a:gd name="T15" fmla="*/ 84 h 89"/>
                <a:gd name="T16" fmla="*/ 39 w 98"/>
                <a:gd name="T17" fmla="*/ 81 h 89"/>
                <a:gd name="T18" fmla="*/ 39 w 98"/>
                <a:gd name="T19" fmla="*/ 81 h 89"/>
                <a:gd name="T20" fmla="*/ 88 w 98"/>
                <a:gd name="T21" fmla="*/ 12 h 89"/>
                <a:gd name="T22" fmla="*/ 83 w 98"/>
                <a:gd name="T23" fmla="*/ 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89">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9" name="TextBox 18">
            <a:extLst>
              <a:ext uri="{FF2B5EF4-FFF2-40B4-BE49-F238E27FC236}">
                <a16:creationId xmlns:a16="http://schemas.microsoft.com/office/drawing/2014/main" xmlns="" id="{7229D523-3FCF-4888-8E2F-AE549D57D8D9}"/>
              </a:ext>
            </a:extLst>
          </p:cNvPr>
          <p:cNvSpPr txBox="1"/>
          <p:nvPr/>
        </p:nvSpPr>
        <p:spPr>
          <a:xfrm>
            <a:off x="2434225" y="3861866"/>
            <a:ext cx="7863119" cy="307777"/>
          </a:xfrm>
          <a:prstGeom prst="rect">
            <a:avLst/>
          </a:prstGeom>
          <a:noFill/>
        </p:spPr>
        <p:txBody>
          <a:bodyPr wrap="square" rtlCol="0">
            <a:spAutoFit/>
          </a:bodyPr>
          <a:lstStyle/>
          <a:p>
            <a:r>
              <a:rPr lang="en-US" sz="1400" dirty="0"/>
              <a:t>300,000 x 30 = 9 million SGC coins </a:t>
            </a:r>
            <a:endParaRPr lang="en-US" sz="1400" dirty="0"/>
          </a:p>
        </p:txBody>
      </p:sp>
      <p:grpSp>
        <p:nvGrpSpPr>
          <p:cNvPr id="20" name="Group 19">
            <a:extLst>
              <a:ext uri="{FF2B5EF4-FFF2-40B4-BE49-F238E27FC236}">
                <a16:creationId xmlns:a16="http://schemas.microsoft.com/office/drawing/2014/main" xmlns="" id="{4A093196-8F95-4690-A14D-2389136F60DA}"/>
              </a:ext>
            </a:extLst>
          </p:cNvPr>
          <p:cNvGrpSpPr/>
          <p:nvPr/>
        </p:nvGrpSpPr>
        <p:grpSpPr>
          <a:xfrm>
            <a:off x="1913076" y="4351323"/>
            <a:ext cx="348343" cy="348343"/>
            <a:chOff x="1480457" y="3222171"/>
            <a:chExt cx="348343" cy="348343"/>
          </a:xfrm>
        </p:grpSpPr>
        <p:sp>
          <p:nvSpPr>
            <p:cNvPr id="21" name="Oval 20">
              <a:extLst>
                <a:ext uri="{FF2B5EF4-FFF2-40B4-BE49-F238E27FC236}">
                  <a16:creationId xmlns:a16="http://schemas.microsoft.com/office/drawing/2014/main" xmlns="" id="{9182B7B3-D00A-4D50-891E-EFCC8E04B755}"/>
                </a:ext>
              </a:extLst>
            </p:cNvPr>
            <p:cNvSpPr/>
            <p:nvPr/>
          </p:nvSpPr>
          <p:spPr>
            <a:xfrm>
              <a:off x="1480457" y="3222171"/>
              <a:ext cx="348343" cy="3483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5">
              <a:extLst>
                <a:ext uri="{FF2B5EF4-FFF2-40B4-BE49-F238E27FC236}">
                  <a16:creationId xmlns:a16="http://schemas.microsoft.com/office/drawing/2014/main" xmlns="" id="{40279C54-7F94-4A4F-A182-12FD7D473854}"/>
                </a:ext>
              </a:extLst>
            </p:cNvPr>
            <p:cNvSpPr>
              <a:spLocks/>
            </p:cNvSpPr>
            <p:nvPr/>
          </p:nvSpPr>
          <p:spPr bwMode="auto">
            <a:xfrm>
              <a:off x="1555751" y="3298826"/>
              <a:ext cx="206374" cy="188912"/>
            </a:xfrm>
            <a:custGeom>
              <a:avLst/>
              <a:gdLst>
                <a:gd name="T0" fmla="*/ 83 w 98"/>
                <a:gd name="T1" fmla="*/ 7 h 89"/>
                <a:gd name="T2" fmla="*/ 29 w 98"/>
                <a:gd name="T3" fmla="*/ 62 h 89"/>
                <a:gd name="T4" fmla="*/ 16 w 98"/>
                <a:gd name="T5" fmla="*/ 49 h 89"/>
                <a:gd name="T6" fmla="*/ 8 w 98"/>
                <a:gd name="T7" fmla="*/ 45 h 89"/>
                <a:gd name="T8" fmla="*/ 3 w 98"/>
                <a:gd name="T9" fmla="*/ 52 h 89"/>
                <a:gd name="T10" fmla="*/ 6 w 98"/>
                <a:gd name="T11" fmla="*/ 64 h 89"/>
                <a:gd name="T12" fmla="*/ 27 w 98"/>
                <a:gd name="T13" fmla="*/ 88 h 89"/>
                <a:gd name="T14" fmla="*/ 37 w 98"/>
                <a:gd name="T15" fmla="*/ 84 h 89"/>
                <a:gd name="T16" fmla="*/ 39 w 98"/>
                <a:gd name="T17" fmla="*/ 81 h 89"/>
                <a:gd name="T18" fmla="*/ 39 w 98"/>
                <a:gd name="T19" fmla="*/ 81 h 89"/>
                <a:gd name="T20" fmla="*/ 88 w 98"/>
                <a:gd name="T21" fmla="*/ 12 h 89"/>
                <a:gd name="T22" fmla="*/ 83 w 98"/>
                <a:gd name="T23" fmla="*/ 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89">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3" name="TextBox 22">
            <a:extLst>
              <a:ext uri="{FF2B5EF4-FFF2-40B4-BE49-F238E27FC236}">
                <a16:creationId xmlns:a16="http://schemas.microsoft.com/office/drawing/2014/main" xmlns="" id="{D74B974E-EB7D-4AAB-91A5-37324FB49CC1}"/>
              </a:ext>
            </a:extLst>
          </p:cNvPr>
          <p:cNvSpPr txBox="1"/>
          <p:nvPr/>
        </p:nvSpPr>
        <p:spPr>
          <a:xfrm>
            <a:off x="2434225" y="4400582"/>
            <a:ext cx="7863119" cy="307777"/>
          </a:xfrm>
          <a:prstGeom prst="rect">
            <a:avLst/>
          </a:prstGeom>
          <a:noFill/>
        </p:spPr>
        <p:txBody>
          <a:bodyPr wrap="square" rtlCol="0">
            <a:spAutoFit/>
          </a:bodyPr>
          <a:lstStyle/>
          <a:p>
            <a:r>
              <a:rPr lang="en-US" sz="1400" dirty="0"/>
              <a:t>There’s 24 hours in a day.   That’s 24 x 9 million coins = 216,000,000 coins per day</a:t>
            </a:r>
            <a:endParaRPr lang="en-US" sz="1400" dirty="0"/>
          </a:p>
        </p:txBody>
      </p:sp>
      <p:grpSp>
        <p:nvGrpSpPr>
          <p:cNvPr id="24" name="Group 23">
            <a:extLst>
              <a:ext uri="{FF2B5EF4-FFF2-40B4-BE49-F238E27FC236}">
                <a16:creationId xmlns:a16="http://schemas.microsoft.com/office/drawing/2014/main" xmlns="" id="{4A093196-8F95-4690-A14D-2389136F60DA}"/>
              </a:ext>
            </a:extLst>
          </p:cNvPr>
          <p:cNvGrpSpPr/>
          <p:nvPr/>
        </p:nvGrpSpPr>
        <p:grpSpPr>
          <a:xfrm>
            <a:off x="1913076" y="4939298"/>
            <a:ext cx="348343" cy="348343"/>
            <a:chOff x="1480457" y="3222171"/>
            <a:chExt cx="348343" cy="348343"/>
          </a:xfrm>
        </p:grpSpPr>
        <p:sp>
          <p:nvSpPr>
            <p:cNvPr id="25" name="Oval 24">
              <a:extLst>
                <a:ext uri="{FF2B5EF4-FFF2-40B4-BE49-F238E27FC236}">
                  <a16:creationId xmlns:a16="http://schemas.microsoft.com/office/drawing/2014/main" xmlns="" id="{9182B7B3-D00A-4D50-891E-EFCC8E04B755}"/>
                </a:ext>
              </a:extLst>
            </p:cNvPr>
            <p:cNvSpPr/>
            <p:nvPr/>
          </p:nvSpPr>
          <p:spPr>
            <a:xfrm>
              <a:off x="1480457" y="3222171"/>
              <a:ext cx="348343" cy="3483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5">
              <a:extLst>
                <a:ext uri="{FF2B5EF4-FFF2-40B4-BE49-F238E27FC236}">
                  <a16:creationId xmlns:a16="http://schemas.microsoft.com/office/drawing/2014/main" xmlns="" id="{40279C54-7F94-4A4F-A182-12FD7D473854}"/>
                </a:ext>
              </a:extLst>
            </p:cNvPr>
            <p:cNvSpPr>
              <a:spLocks/>
            </p:cNvSpPr>
            <p:nvPr/>
          </p:nvSpPr>
          <p:spPr bwMode="auto">
            <a:xfrm>
              <a:off x="1555751" y="3298826"/>
              <a:ext cx="206374" cy="188912"/>
            </a:xfrm>
            <a:custGeom>
              <a:avLst/>
              <a:gdLst>
                <a:gd name="T0" fmla="*/ 83 w 98"/>
                <a:gd name="T1" fmla="*/ 7 h 89"/>
                <a:gd name="T2" fmla="*/ 29 w 98"/>
                <a:gd name="T3" fmla="*/ 62 h 89"/>
                <a:gd name="T4" fmla="*/ 16 w 98"/>
                <a:gd name="T5" fmla="*/ 49 h 89"/>
                <a:gd name="T6" fmla="*/ 8 w 98"/>
                <a:gd name="T7" fmla="*/ 45 h 89"/>
                <a:gd name="T8" fmla="*/ 3 w 98"/>
                <a:gd name="T9" fmla="*/ 52 h 89"/>
                <a:gd name="T10" fmla="*/ 6 w 98"/>
                <a:gd name="T11" fmla="*/ 64 h 89"/>
                <a:gd name="T12" fmla="*/ 27 w 98"/>
                <a:gd name="T13" fmla="*/ 88 h 89"/>
                <a:gd name="T14" fmla="*/ 37 w 98"/>
                <a:gd name="T15" fmla="*/ 84 h 89"/>
                <a:gd name="T16" fmla="*/ 39 w 98"/>
                <a:gd name="T17" fmla="*/ 81 h 89"/>
                <a:gd name="T18" fmla="*/ 39 w 98"/>
                <a:gd name="T19" fmla="*/ 81 h 89"/>
                <a:gd name="T20" fmla="*/ 88 w 98"/>
                <a:gd name="T21" fmla="*/ 12 h 89"/>
                <a:gd name="T22" fmla="*/ 83 w 98"/>
                <a:gd name="T23" fmla="*/ 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89">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7" name="TextBox 26">
            <a:extLst>
              <a:ext uri="{FF2B5EF4-FFF2-40B4-BE49-F238E27FC236}">
                <a16:creationId xmlns:a16="http://schemas.microsoft.com/office/drawing/2014/main" xmlns="" id="{D74B974E-EB7D-4AAB-91A5-37324FB49CC1}"/>
              </a:ext>
            </a:extLst>
          </p:cNvPr>
          <p:cNvSpPr txBox="1"/>
          <p:nvPr/>
        </p:nvSpPr>
        <p:spPr>
          <a:xfrm>
            <a:off x="2434225" y="4988557"/>
            <a:ext cx="7863119" cy="307777"/>
          </a:xfrm>
          <a:prstGeom prst="rect">
            <a:avLst/>
          </a:prstGeom>
          <a:noFill/>
        </p:spPr>
        <p:txBody>
          <a:bodyPr wrap="square" rtlCol="0">
            <a:spAutoFit/>
          </a:bodyPr>
          <a:lstStyle/>
          <a:p>
            <a:r>
              <a:rPr lang="en-US" sz="1400" dirty="0"/>
              <a:t>In a year that’s 78,840,000,000 SGC coins in circulation. </a:t>
            </a:r>
            <a:endParaRPr lang="en-US" sz="1400" dirty="0"/>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070" y="270394"/>
            <a:ext cx="2164211" cy="595633"/>
          </a:xfrm>
          <a:prstGeom prst="rect">
            <a:avLst/>
          </a:prstGeom>
        </p:spPr>
      </p:pic>
    </p:spTree>
    <p:extLst>
      <p:ext uri="{BB962C8B-B14F-4D97-AF65-F5344CB8AC3E}">
        <p14:creationId xmlns:p14="http://schemas.microsoft.com/office/powerpoint/2010/main" val="1304985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1" grpId="0"/>
      <p:bldP spid="15" grpId="0"/>
      <p:bldP spid="19" grpId="0"/>
      <p:bldP spid="23"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4548" b="4548"/>
          <a:stretch>
            <a:fillRect/>
          </a:stretch>
        </p:blipFill>
        <p:spPr/>
      </p:pic>
      <p:pic>
        <p:nvPicPr>
          <p:cNvPr id="7"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5820" b="35820"/>
          <a:stretch>
            <a:fillRect/>
          </a:stretch>
        </p:blipFill>
        <p:spPr/>
      </p:pic>
      <p:sp>
        <p:nvSpPr>
          <p:cNvPr id="10" name="Rectangle 9">
            <a:extLst>
              <a:ext uri="{FF2B5EF4-FFF2-40B4-BE49-F238E27FC236}">
                <a16:creationId xmlns:a16="http://schemas.microsoft.com/office/drawing/2014/main" xmlns="" id="{FE3F1F1C-9AFC-4894-9585-6EF86E688B13}"/>
              </a:ext>
            </a:extLst>
          </p:cNvPr>
          <p:cNvSpPr/>
          <p:nvPr/>
        </p:nvSpPr>
        <p:spPr>
          <a:xfrm>
            <a:off x="1" y="0"/>
            <a:ext cx="12191999" cy="2771775"/>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4CD1EEAB-54CE-4302-9648-DB819FC39013}"/>
              </a:ext>
            </a:extLst>
          </p:cNvPr>
          <p:cNvSpPr txBox="1"/>
          <p:nvPr/>
        </p:nvSpPr>
        <p:spPr>
          <a:xfrm>
            <a:off x="3779520" y="741325"/>
            <a:ext cx="4632960" cy="1200329"/>
          </a:xfrm>
          <a:prstGeom prst="rect">
            <a:avLst/>
          </a:prstGeom>
          <a:noFill/>
        </p:spPr>
        <p:txBody>
          <a:bodyPr wrap="square" rtlCol="0">
            <a:spAutoFit/>
          </a:bodyPr>
          <a:lstStyle/>
          <a:p>
            <a:pPr algn="ctr"/>
            <a:r>
              <a:rPr lang="en-US" sz="3600" b="1" dirty="0">
                <a:solidFill>
                  <a:schemeClr val="bg1"/>
                </a:solidFill>
                <a:latin typeface="+mj-lt"/>
              </a:rPr>
              <a:t>78,840,000,000 SGC coins in circulation.</a:t>
            </a:r>
            <a:endParaRPr lang="en-US" sz="3600" b="1" dirty="0">
              <a:solidFill>
                <a:schemeClr val="bg1"/>
              </a:solidFill>
              <a:latin typeface="+mj-lt"/>
            </a:endParaRPr>
          </a:p>
        </p:txBody>
      </p:sp>
      <p:sp>
        <p:nvSpPr>
          <p:cNvPr id="14" name="TextBox 13">
            <a:extLst>
              <a:ext uri="{FF2B5EF4-FFF2-40B4-BE49-F238E27FC236}">
                <a16:creationId xmlns:a16="http://schemas.microsoft.com/office/drawing/2014/main" xmlns="" id="{CD17911C-BC8F-47F2-86A1-CD67FF4362B7}"/>
              </a:ext>
            </a:extLst>
          </p:cNvPr>
          <p:cNvSpPr txBox="1"/>
          <p:nvPr/>
        </p:nvSpPr>
        <p:spPr>
          <a:xfrm>
            <a:off x="553397" y="3435022"/>
            <a:ext cx="3632523" cy="2800767"/>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1600" dirty="0"/>
              <a:t>But there’s only 10 Billion coins made!</a:t>
            </a:r>
          </a:p>
          <a:p>
            <a:pPr marL="285750" indent="-285750">
              <a:buClr>
                <a:schemeClr val="accent1"/>
              </a:buClr>
              <a:buFont typeface="Arial" panose="020B0604020202020204" pitchFamily="34" charset="0"/>
              <a:buChar char="•"/>
            </a:pPr>
            <a:r>
              <a:rPr lang="en-US" sz="1600" dirty="0"/>
              <a:t>And Half of this is going to be put away by the Oracle and engraved onto a gold plate, stored away in a secret vault. Likely to be released to charity upon his passing. </a:t>
            </a:r>
          </a:p>
          <a:p>
            <a:pPr marL="285750" indent="-285750">
              <a:buClr>
                <a:schemeClr val="accent1"/>
              </a:buClr>
              <a:buFont typeface="Arial" panose="020B0604020202020204" pitchFamily="34" charset="0"/>
              <a:buChar char="•"/>
            </a:pPr>
            <a:endParaRPr lang="en-US" sz="1600" dirty="0"/>
          </a:p>
          <a:p>
            <a:pPr marL="285750" indent="-285750">
              <a:buClr>
                <a:schemeClr val="accent1"/>
              </a:buClr>
              <a:buFont typeface="Arial" panose="020B0604020202020204" pitchFamily="34" charset="0"/>
              <a:buChar char="•"/>
            </a:pPr>
            <a:r>
              <a:rPr lang="en-US" sz="1600" dirty="0"/>
              <a:t>What happens when there’s a need for 78,840,000,000 SGC coins </a:t>
            </a:r>
            <a:endParaRPr lang="en-US" sz="1600" dirty="0"/>
          </a:p>
        </p:txBody>
      </p:sp>
      <p:sp>
        <p:nvSpPr>
          <p:cNvPr id="15" name="Rectangle: Rounded Corners 14">
            <a:extLst>
              <a:ext uri="{FF2B5EF4-FFF2-40B4-BE49-F238E27FC236}">
                <a16:creationId xmlns:a16="http://schemas.microsoft.com/office/drawing/2014/main" xmlns="" id="{F2357ECE-3398-4ABF-B05F-86ED85832784}"/>
              </a:ext>
            </a:extLst>
          </p:cNvPr>
          <p:cNvSpPr/>
          <p:nvPr/>
        </p:nvSpPr>
        <p:spPr>
          <a:xfrm>
            <a:off x="5266432" y="3639702"/>
            <a:ext cx="449964" cy="214745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EEA6CCEF-BFA3-4002-ADB5-FAE29CB8A338}"/>
              </a:ext>
            </a:extLst>
          </p:cNvPr>
          <p:cNvSpPr txBox="1"/>
          <p:nvPr/>
        </p:nvSpPr>
        <p:spPr>
          <a:xfrm rot="5400000">
            <a:off x="4778684" y="4543062"/>
            <a:ext cx="1481093" cy="340734"/>
          </a:xfrm>
          <a:prstGeom prst="rect">
            <a:avLst/>
          </a:prstGeom>
          <a:noFill/>
        </p:spPr>
        <p:txBody>
          <a:bodyPr wrap="square" rtlCol="0" anchor="ctr">
            <a:spAutoFit/>
          </a:bodyPr>
          <a:lstStyle/>
          <a:p>
            <a:pPr algn="ctr">
              <a:lnSpc>
                <a:spcPct val="150000"/>
              </a:lnSpc>
            </a:pPr>
            <a:r>
              <a:rPr lang="en-US" sz="1200" dirty="0" smtClean="0">
                <a:solidFill>
                  <a:schemeClr val="bg2"/>
                </a:solidFill>
                <a:ea typeface="Open Sans" panose="020B0606030504020204" pitchFamily="34" charset="0"/>
                <a:cs typeface="Open Sans" panose="020B0606030504020204" pitchFamily="34" charset="0"/>
              </a:rPr>
              <a:t>Gaming Coin</a:t>
            </a:r>
            <a:endParaRPr lang="en-US" sz="1200" dirty="0">
              <a:solidFill>
                <a:schemeClr val="bg2"/>
              </a:solidFill>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xmlns="" id="{430A007C-9680-4EF8-8468-711C2434261C}"/>
              </a:ext>
            </a:extLst>
          </p:cNvPr>
          <p:cNvSpPr txBox="1"/>
          <p:nvPr/>
        </p:nvSpPr>
        <p:spPr>
          <a:xfrm>
            <a:off x="8554719" y="4419907"/>
            <a:ext cx="3391599" cy="1815882"/>
          </a:xfrm>
          <a:prstGeom prst="rect">
            <a:avLst/>
          </a:prstGeom>
          <a:noFill/>
        </p:spPr>
        <p:txBody>
          <a:bodyPr wrap="square" rtlCol="0">
            <a:spAutoFit/>
          </a:bodyPr>
          <a:lstStyle/>
          <a:p>
            <a:r>
              <a:rPr lang="en-US" sz="1600" b="1" dirty="0">
                <a:solidFill>
                  <a:schemeClr val="bg1"/>
                </a:solidFill>
              </a:rPr>
              <a:t>And there’s only 5Bn coins available? The coin value rises!</a:t>
            </a:r>
          </a:p>
          <a:p>
            <a:endParaRPr lang="en-US" sz="1600" b="1" dirty="0">
              <a:solidFill>
                <a:schemeClr val="bg1"/>
              </a:solidFill>
            </a:endParaRPr>
          </a:p>
          <a:p>
            <a:r>
              <a:rPr lang="en-US" sz="1600" b="1" dirty="0">
                <a:solidFill>
                  <a:schemeClr val="bg1"/>
                </a:solidFill>
              </a:rPr>
              <a:t>What if this is too optimistic? Then take away a zero, or two. It is still one of the fastest burn rates in the world</a:t>
            </a:r>
            <a:endParaRPr lang="en-GB" sz="1600" b="1" i="1" dirty="0">
              <a:solidFill>
                <a:schemeClr val="bg1"/>
              </a:solidFill>
              <a:ea typeface="Open Sans Light" panose="020B0306030504020204" pitchFamily="34" charset="0"/>
              <a:cs typeface="Open Sans Light" panose="020B0306030504020204" pitchFamily="34" charset="0"/>
            </a:endParaRPr>
          </a:p>
        </p:txBody>
      </p:sp>
      <p:sp>
        <p:nvSpPr>
          <p:cNvPr id="18" name="Oval 17">
            <a:extLst>
              <a:ext uri="{FF2B5EF4-FFF2-40B4-BE49-F238E27FC236}">
                <a16:creationId xmlns:a16="http://schemas.microsoft.com/office/drawing/2014/main" xmlns="" id="{89A692BA-4E63-441F-AFFF-2E20B7042A85}"/>
              </a:ext>
            </a:extLst>
          </p:cNvPr>
          <p:cNvSpPr/>
          <p:nvPr/>
        </p:nvSpPr>
        <p:spPr>
          <a:xfrm>
            <a:off x="8375521" y="4544717"/>
            <a:ext cx="152400" cy="152400"/>
          </a:xfrm>
          <a:prstGeom prst="ellipse">
            <a:avLst/>
          </a:prstGeom>
          <a:solidFill>
            <a:schemeClr val="accent2"/>
          </a:solidFill>
          <a:ln w="38100">
            <a:solidFill>
              <a:schemeClr val="bg2"/>
            </a:solidFill>
          </a:ln>
          <a:effectLst>
            <a:outerShdw blurRad="2032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070" y="270394"/>
            <a:ext cx="2164211" cy="595633"/>
          </a:xfrm>
          <a:prstGeom prst="rect">
            <a:avLst/>
          </a:prstGeom>
        </p:spPr>
      </p:pic>
    </p:spTree>
    <p:extLst>
      <p:ext uri="{BB962C8B-B14F-4D97-AF65-F5344CB8AC3E}">
        <p14:creationId xmlns:p14="http://schemas.microsoft.com/office/powerpoint/2010/main" val="95743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500"/>
                                        <p:tgtEl>
                                          <p:spTgt spid="11"/>
                                        </p:tgtEl>
                                      </p:cBhvr>
                                    </p:animEffect>
                                  </p:childTnLst>
                                </p:cTn>
                              </p:par>
                              <p:par>
                                <p:cTn id="11" presetID="22" presetClass="entr" presetSubtype="4" fill="hold" grpId="0" nodeType="withEffect">
                                  <p:stCondLst>
                                    <p:cond delay="25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grpId="0" nodeType="withEffect">
                                  <p:stCondLst>
                                    <p:cond delay="25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grpId="0" nodeType="withEffect">
                                  <p:stCondLst>
                                    <p:cond delay="25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grpId="0" nodeType="withEffect">
                                  <p:stCondLst>
                                    <p:cond delay="25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par>
                                <p:cTn id="23" presetID="22" presetClass="entr" presetSubtype="8" fill="hold" grpId="0" nodeType="withEffect">
                                  <p:stCondLst>
                                    <p:cond delay="50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p:bldP spid="15" grpId="0" animBg="1"/>
      <p:bldP spid="16" grpId="0"/>
      <p:bldP spid="17" grpId="0"/>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AAC79DB-CDA8-4CFA-A91A-3ACE3A858CCC}"/>
              </a:ext>
            </a:extLst>
          </p:cNvPr>
          <p:cNvSpPr>
            <a:spLocks noGrp="1"/>
          </p:cNvSpPr>
          <p:nvPr>
            <p:ph type="body" sz="quarter" idx="15"/>
          </p:nvPr>
        </p:nvSpPr>
        <p:spPr/>
        <p:txBody>
          <a:bodyPr>
            <a:normAutofit fontScale="92500"/>
          </a:bodyPr>
          <a:lstStyle/>
          <a:p>
            <a:r>
              <a:rPr lang="en-US" b="1" dirty="0" smtClean="0"/>
              <a:t>But that was only for 1 Game</a:t>
            </a:r>
            <a:endParaRPr lang="en-US" b="1" dirty="0"/>
          </a:p>
        </p:txBody>
      </p:sp>
      <p:grpSp>
        <p:nvGrpSpPr>
          <p:cNvPr id="3" name="Group 2">
            <a:extLst>
              <a:ext uri="{FF2B5EF4-FFF2-40B4-BE49-F238E27FC236}">
                <a16:creationId xmlns:a16="http://schemas.microsoft.com/office/drawing/2014/main" xmlns="" id="{F6E40474-4859-42C8-A3D6-199AF764E811}"/>
              </a:ext>
            </a:extLst>
          </p:cNvPr>
          <p:cNvGrpSpPr/>
          <p:nvPr/>
        </p:nvGrpSpPr>
        <p:grpSpPr>
          <a:xfrm>
            <a:off x="4671189" y="1606900"/>
            <a:ext cx="2384806" cy="1589871"/>
            <a:chOff x="2032000" y="719666"/>
            <a:chExt cx="8128000" cy="5418667"/>
          </a:xfrm>
        </p:grpSpPr>
        <p:graphicFrame>
          <p:nvGraphicFramePr>
            <p:cNvPr id="4" name="Chart 3">
              <a:extLst>
                <a:ext uri="{FF2B5EF4-FFF2-40B4-BE49-F238E27FC236}">
                  <a16:creationId xmlns:a16="http://schemas.microsoft.com/office/drawing/2014/main" xmlns="" id="{B33FF807-D00F-45F7-B2CC-4A5064F1817B}"/>
                </a:ext>
              </a:extLst>
            </p:cNvPr>
            <p:cNvGraphicFramePr/>
            <p:nvPr>
              <p:extLst>
                <p:ext uri="{D42A27DB-BD31-4B8C-83A1-F6EECF244321}">
                  <p14:modId xmlns:p14="http://schemas.microsoft.com/office/powerpoint/2010/main" val="2841461067"/>
                </p:ext>
              </p:extLst>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 useBgFill="1">
          <p:nvSpPr>
            <p:cNvPr id="5" name="Oval 4">
              <a:extLst>
                <a:ext uri="{FF2B5EF4-FFF2-40B4-BE49-F238E27FC236}">
                  <a16:creationId xmlns:a16="http://schemas.microsoft.com/office/drawing/2014/main" xmlns="" id="{82B10F64-A432-4D43-AA28-9B98A2FDB608}"/>
                </a:ext>
              </a:extLst>
            </p:cNvPr>
            <p:cNvSpPr/>
            <p:nvPr/>
          </p:nvSpPr>
          <p:spPr>
            <a:xfrm>
              <a:off x="4136013" y="1469012"/>
              <a:ext cx="3919972" cy="39199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xmlns="" id="{B1AFEB20-0559-4DEF-A6AF-317A4465927B}"/>
              </a:ext>
            </a:extLst>
          </p:cNvPr>
          <p:cNvGrpSpPr/>
          <p:nvPr/>
        </p:nvGrpSpPr>
        <p:grpSpPr>
          <a:xfrm>
            <a:off x="4024518" y="3202668"/>
            <a:ext cx="2384806" cy="1589871"/>
            <a:chOff x="2032000" y="719666"/>
            <a:chExt cx="8128000" cy="5418667"/>
          </a:xfrm>
        </p:grpSpPr>
        <p:graphicFrame>
          <p:nvGraphicFramePr>
            <p:cNvPr id="7" name="Chart 6">
              <a:extLst>
                <a:ext uri="{FF2B5EF4-FFF2-40B4-BE49-F238E27FC236}">
                  <a16:creationId xmlns:a16="http://schemas.microsoft.com/office/drawing/2014/main" xmlns="" id="{BAD3C509-7364-46F6-A314-00C049D3CB88}"/>
                </a:ext>
              </a:extLst>
            </p:cNvPr>
            <p:cNvGraphicFramePr/>
            <p:nvPr>
              <p:extLst>
                <p:ext uri="{D42A27DB-BD31-4B8C-83A1-F6EECF244321}">
                  <p14:modId xmlns:p14="http://schemas.microsoft.com/office/powerpoint/2010/main" val="1088298333"/>
                </p:ext>
              </p:extLst>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3"/>
            </a:graphicData>
          </a:graphic>
        </p:graphicFrame>
        <p:sp useBgFill="1">
          <p:nvSpPr>
            <p:cNvPr id="8" name="Oval 7">
              <a:extLst>
                <a:ext uri="{FF2B5EF4-FFF2-40B4-BE49-F238E27FC236}">
                  <a16:creationId xmlns:a16="http://schemas.microsoft.com/office/drawing/2014/main" xmlns="" id="{144610BB-CBE6-426F-BC8E-84C7FEB586BC}"/>
                </a:ext>
              </a:extLst>
            </p:cNvPr>
            <p:cNvSpPr/>
            <p:nvPr/>
          </p:nvSpPr>
          <p:spPr>
            <a:xfrm>
              <a:off x="4136013" y="1469012"/>
              <a:ext cx="3919972" cy="39199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xmlns="" id="{8E2EA841-AC50-4DF5-987F-232A749293E1}"/>
              </a:ext>
            </a:extLst>
          </p:cNvPr>
          <p:cNvGrpSpPr/>
          <p:nvPr/>
        </p:nvGrpSpPr>
        <p:grpSpPr>
          <a:xfrm>
            <a:off x="3449446" y="4933424"/>
            <a:ext cx="2384806" cy="1589871"/>
            <a:chOff x="2032000" y="719666"/>
            <a:chExt cx="8128000" cy="5418667"/>
          </a:xfrm>
        </p:grpSpPr>
        <p:graphicFrame>
          <p:nvGraphicFramePr>
            <p:cNvPr id="13" name="Chart 12">
              <a:extLst>
                <a:ext uri="{FF2B5EF4-FFF2-40B4-BE49-F238E27FC236}">
                  <a16:creationId xmlns:a16="http://schemas.microsoft.com/office/drawing/2014/main" xmlns="" id="{0A2DC1FE-CE24-48E1-90FE-6CC54077AFA2}"/>
                </a:ext>
              </a:extLst>
            </p:cNvPr>
            <p:cNvGraphicFramePr/>
            <p:nvPr>
              <p:extLst>
                <p:ext uri="{D42A27DB-BD31-4B8C-83A1-F6EECF244321}">
                  <p14:modId xmlns:p14="http://schemas.microsoft.com/office/powerpoint/2010/main" val="2955935718"/>
                </p:ext>
              </p:extLst>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4"/>
            </a:graphicData>
          </a:graphic>
        </p:graphicFrame>
        <p:sp useBgFill="1">
          <p:nvSpPr>
            <p:cNvPr id="14" name="Oval 13">
              <a:extLst>
                <a:ext uri="{FF2B5EF4-FFF2-40B4-BE49-F238E27FC236}">
                  <a16:creationId xmlns:a16="http://schemas.microsoft.com/office/drawing/2014/main" xmlns="" id="{3251AD67-0015-4CFF-9595-E2FB9542B1B7}"/>
                </a:ext>
              </a:extLst>
            </p:cNvPr>
            <p:cNvSpPr/>
            <p:nvPr/>
          </p:nvSpPr>
          <p:spPr>
            <a:xfrm>
              <a:off x="4136013" y="1469012"/>
              <a:ext cx="3919972" cy="39199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Oval 15">
            <a:extLst>
              <a:ext uri="{FF2B5EF4-FFF2-40B4-BE49-F238E27FC236}">
                <a16:creationId xmlns:a16="http://schemas.microsoft.com/office/drawing/2014/main" xmlns="" id="{1B04AFB3-D2D8-4372-9EC7-2E69782BCE75}"/>
              </a:ext>
            </a:extLst>
          </p:cNvPr>
          <p:cNvSpPr/>
          <p:nvPr/>
        </p:nvSpPr>
        <p:spPr>
          <a:xfrm>
            <a:off x="5561386" y="2083438"/>
            <a:ext cx="593738" cy="5937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73702CFB-FA1A-471B-992F-862A1548FE66}"/>
              </a:ext>
            </a:extLst>
          </p:cNvPr>
          <p:cNvSpPr txBox="1"/>
          <p:nvPr/>
        </p:nvSpPr>
        <p:spPr>
          <a:xfrm>
            <a:off x="5407934" y="2230449"/>
            <a:ext cx="852635" cy="307777"/>
          </a:xfrm>
          <a:prstGeom prst="rect">
            <a:avLst/>
          </a:prstGeom>
          <a:noFill/>
        </p:spPr>
        <p:txBody>
          <a:bodyPr wrap="square" rtlCol="0" anchor="ctr">
            <a:spAutoFit/>
          </a:bodyPr>
          <a:lstStyle/>
          <a:p>
            <a:pPr algn="ctr"/>
            <a:r>
              <a:rPr lang="en-US" sz="1400" b="1" dirty="0" smtClean="0">
                <a:solidFill>
                  <a:schemeClr val="bg2"/>
                </a:solidFill>
                <a:latin typeface="+mj-lt"/>
              </a:rPr>
              <a:t>1</a:t>
            </a:r>
            <a:endParaRPr lang="en-US" sz="1400" b="1" dirty="0">
              <a:solidFill>
                <a:schemeClr val="bg2"/>
              </a:solidFill>
              <a:latin typeface="+mj-lt"/>
            </a:endParaRPr>
          </a:p>
        </p:txBody>
      </p:sp>
      <p:sp>
        <p:nvSpPr>
          <p:cNvPr id="20" name="Oval 19">
            <a:extLst>
              <a:ext uri="{FF2B5EF4-FFF2-40B4-BE49-F238E27FC236}">
                <a16:creationId xmlns:a16="http://schemas.microsoft.com/office/drawing/2014/main" xmlns="" id="{DE75C8D0-6C28-475C-8CA0-36804B437697}"/>
              </a:ext>
            </a:extLst>
          </p:cNvPr>
          <p:cNvSpPr/>
          <p:nvPr/>
        </p:nvSpPr>
        <p:spPr>
          <a:xfrm>
            <a:off x="4899995" y="3725161"/>
            <a:ext cx="593738" cy="5937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F85024E9-2CE2-4612-87D6-81D8640F2892}"/>
              </a:ext>
            </a:extLst>
          </p:cNvPr>
          <p:cNvSpPr txBox="1"/>
          <p:nvPr/>
        </p:nvSpPr>
        <p:spPr>
          <a:xfrm>
            <a:off x="4746543" y="3872172"/>
            <a:ext cx="852635" cy="307777"/>
          </a:xfrm>
          <a:prstGeom prst="rect">
            <a:avLst/>
          </a:prstGeom>
          <a:noFill/>
        </p:spPr>
        <p:txBody>
          <a:bodyPr wrap="square" rtlCol="0" anchor="ctr">
            <a:spAutoFit/>
          </a:bodyPr>
          <a:lstStyle/>
          <a:p>
            <a:pPr algn="ctr"/>
            <a:r>
              <a:rPr lang="en-US" sz="1400" b="1" dirty="0" smtClean="0">
                <a:solidFill>
                  <a:schemeClr val="bg2"/>
                </a:solidFill>
                <a:latin typeface="+mj-lt"/>
              </a:rPr>
              <a:t>2</a:t>
            </a:r>
            <a:endParaRPr lang="en-US" sz="1400" b="1" dirty="0">
              <a:solidFill>
                <a:schemeClr val="bg2"/>
              </a:solidFill>
              <a:latin typeface="+mj-lt"/>
            </a:endParaRPr>
          </a:p>
        </p:txBody>
      </p:sp>
      <p:sp>
        <p:nvSpPr>
          <p:cNvPr id="22" name="Oval 21">
            <a:extLst>
              <a:ext uri="{FF2B5EF4-FFF2-40B4-BE49-F238E27FC236}">
                <a16:creationId xmlns:a16="http://schemas.microsoft.com/office/drawing/2014/main" xmlns="" id="{690CC9EA-3ECE-45D4-970D-8F03B1B6CB0D}"/>
              </a:ext>
            </a:extLst>
          </p:cNvPr>
          <p:cNvSpPr/>
          <p:nvPr/>
        </p:nvSpPr>
        <p:spPr>
          <a:xfrm>
            <a:off x="4342194" y="5419522"/>
            <a:ext cx="593738" cy="5937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48DCEC11-8986-40D6-81AB-BA6593DC9C88}"/>
              </a:ext>
            </a:extLst>
          </p:cNvPr>
          <p:cNvSpPr txBox="1"/>
          <p:nvPr/>
        </p:nvSpPr>
        <p:spPr>
          <a:xfrm>
            <a:off x="4188742" y="5566533"/>
            <a:ext cx="852635" cy="307777"/>
          </a:xfrm>
          <a:prstGeom prst="rect">
            <a:avLst/>
          </a:prstGeom>
          <a:noFill/>
        </p:spPr>
        <p:txBody>
          <a:bodyPr wrap="square" rtlCol="0" anchor="ctr">
            <a:spAutoFit/>
          </a:bodyPr>
          <a:lstStyle/>
          <a:p>
            <a:pPr algn="ctr"/>
            <a:r>
              <a:rPr lang="en-US" sz="1400" b="1" dirty="0" smtClean="0">
                <a:solidFill>
                  <a:schemeClr val="bg2"/>
                </a:solidFill>
                <a:latin typeface="+mj-lt"/>
              </a:rPr>
              <a:t>3</a:t>
            </a:r>
            <a:endParaRPr lang="en-US" sz="1400" b="1" dirty="0">
              <a:solidFill>
                <a:schemeClr val="bg2"/>
              </a:solidFill>
              <a:latin typeface="+mj-lt"/>
            </a:endParaRPr>
          </a:p>
        </p:txBody>
      </p:sp>
      <p:sp>
        <p:nvSpPr>
          <p:cNvPr id="26" name="TextBox 25">
            <a:extLst>
              <a:ext uri="{FF2B5EF4-FFF2-40B4-BE49-F238E27FC236}">
                <a16:creationId xmlns:a16="http://schemas.microsoft.com/office/drawing/2014/main" xmlns="" id="{B94B6C16-7095-4B29-ACD8-A64841C599B2}"/>
              </a:ext>
            </a:extLst>
          </p:cNvPr>
          <p:cNvSpPr txBox="1"/>
          <p:nvPr/>
        </p:nvSpPr>
        <p:spPr>
          <a:xfrm>
            <a:off x="2907228" y="2022152"/>
            <a:ext cx="2028704" cy="646331"/>
          </a:xfrm>
          <a:prstGeom prst="rect">
            <a:avLst/>
          </a:prstGeom>
          <a:noFill/>
        </p:spPr>
        <p:txBody>
          <a:bodyPr wrap="square" rtlCol="0" anchor="ctr">
            <a:spAutoFit/>
          </a:bodyPr>
          <a:lstStyle/>
          <a:p>
            <a:pPr lvl="0" algn="r"/>
            <a:r>
              <a:rPr lang="en-US" dirty="0"/>
              <a:t>What if there’s </a:t>
            </a:r>
            <a:r>
              <a:rPr lang="en-US" b="1" dirty="0">
                <a:solidFill>
                  <a:schemeClr val="accent1"/>
                </a:solidFill>
              </a:rPr>
              <a:t>300 </a:t>
            </a:r>
            <a:r>
              <a:rPr lang="en-US" b="1" dirty="0" smtClean="0">
                <a:solidFill>
                  <a:schemeClr val="accent1"/>
                </a:solidFill>
              </a:rPr>
              <a:t>games </a:t>
            </a:r>
            <a:r>
              <a:rPr lang="en-US" dirty="0" smtClean="0"/>
              <a:t>?</a:t>
            </a:r>
            <a:endParaRPr lang="en-US" dirty="0"/>
          </a:p>
        </p:txBody>
      </p:sp>
      <p:sp>
        <p:nvSpPr>
          <p:cNvPr id="29" name="TextBox 28">
            <a:extLst>
              <a:ext uri="{FF2B5EF4-FFF2-40B4-BE49-F238E27FC236}">
                <a16:creationId xmlns:a16="http://schemas.microsoft.com/office/drawing/2014/main" xmlns="" id="{275615A9-BAFD-401B-99C8-5219BA0F37D9}"/>
              </a:ext>
            </a:extLst>
          </p:cNvPr>
          <p:cNvSpPr txBox="1"/>
          <p:nvPr/>
        </p:nvSpPr>
        <p:spPr>
          <a:xfrm>
            <a:off x="706035" y="3568242"/>
            <a:ext cx="3574797" cy="830997"/>
          </a:xfrm>
          <a:prstGeom prst="rect">
            <a:avLst/>
          </a:prstGeom>
          <a:noFill/>
        </p:spPr>
        <p:txBody>
          <a:bodyPr wrap="square" rtlCol="0">
            <a:spAutoFit/>
          </a:bodyPr>
          <a:lstStyle/>
          <a:p>
            <a:pPr lvl="0" algn="r"/>
            <a:r>
              <a:rPr lang="en-US" sz="1600" dirty="0"/>
              <a:t>Or even that one spectacular game that will bring not </a:t>
            </a:r>
            <a:r>
              <a:rPr lang="en-US" sz="1600" b="1" dirty="0">
                <a:solidFill>
                  <a:schemeClr val="accent1"/>
                </a:solidFill>
              </a:rPr>
              <a:t>30,000 users </a:t>
            </a:r>
            <a:r>
              <a:rPr lang="en-US" sz="1600" dirty="0"/>
              <a:t>but </a:t>
            </a:r>
            <a:r>
              <a:rPr lang="en-US" sz="1600" b="1" dirty="0">
                <a:solidFill>
                  <a:schemeClr val="accent1"/>
                </a:solidFill>
              </a:rPr>
              <a:t>1 million </a:t>
            </a:r>
            <a:r>
              <a:rPr lang="en-US" sz="1600" dirty="0"/>
              <a:t>concurrent users?</a:t>
            </a:r>
            <a:endParaRPr lang="en-US" sz="1600" dirty="0"/>
          </a:p>
        </p:txBody>
      </p:sp>
      <p:sp>
        <p:nvSpPr>
          <p:cNvPr id="31" name="TextBox 30">
            <a:extLst>
              <a:ext uri="{FF2B5EF4-FFF2-40B4-BE49-F238E27FC236}">
                <a16:creationId xmlns:a16="http://schemas.microsoft.com/office/drawing/2014/main" xmlns="" id="{B8B58033-151A-4534-AD7B-EAB460A74710}"/>
              </a:ext>
            </a:extLst>
          </p:cNvPr>
          <p:cNvSpPr txBox="1"/>
          <p:nvPr/>
        </p:nvSpPr>
        <p:spPr>
          <a:xfrm>
            <a:off x="871302" y="5428163"/>
            <a:ext cx="2910843" cy="646331"/>
          </a:xfrm>
          <a:prstGeom prst="rect">
            <a:avLst/>
          </a:prstGeom>
          <a:noFill/>
        </p:spPr>
        <p:txBody>
          <a:bodyPr wrap="square" rtlCol="0">
            <a:spAutoFit/>
          </a:bodyPr>
          <a:lstStyle/>
          <a:p>
            <a:pPr lvl="0" algn="r"/>
            <a:r>
              <a:rPr lang="en-US" b="1" dirty="0">
                <a:solidFill>
                  <a:schemeClr val="accent1"/>
                </a:solidFill>
              </a:rPr>
              <a:t>SGC</a:t>
            </a:r>
            <a:r>
              <a:rPr lang="en-US" dirty="0"/>
              <a:t> will be a game changer. </a:t>
            </a:r>
            <a:endParaRPr lang="en-US" dirty="0"/>
          </a:p>
        </p:txBody>
      </p:sp>
      <p:sp>
        <p:nvSpPr>
          <p:cNvPr id="15" name="Rectangle 14"/>
          <p:cNvSpPr/>
          <p:nvPr/>
        </p:nvSpPr>
        <p:spPr>
          <a:xfrm>
            <a:off x="6502400" y="2052958"/>
            <a:ext cx="4643120" cy="4164962"/>
          </a:xfrm>
          <a:custGeom>
            <a:avLst/>
            <a:gdLst>
              <a:gd name="connsiteX0" fmla="*/ 0 w 3393440"/>
              <a:gd name="connsiteY0" fmla="*/ 0 h 4144642"/>
              <a:gd name="connsiteX1" fmla="*/ 3393440 w 3393440"/>
              <a:gd name="connsiteY1" fmla="*/ 0 h 4144642"/>
              <a:gd name="connsiteX2" fmla="*/ 3393440 w 3393440"/>
              <a:gd name="connsiteY2" fmla="*/ 4144642 h 4144642"/>
              <a:gd name="connsiteX3" fmla="*/ 0 w 3393440"/>
              <a:gd name="connsiteY3" fmla="*/ 4144642 h 4144642"/>
              <a:gd name="connsiteX4" fmla="*/ 0 w 3393440"/>
              <a:gd name="connsiteY4" fmla="*/ 0 h 4144642"/>
              <a:gd name="connsiteX0" fmla="*/ 1249680 w 4643120"/>
              <a:gd name="connsiteY0" fmla="*/ 0 h 4164962"/>
              <a:gd name="connsiteX1" fmla="*/ 4643120 w 4643120"/>
              <a:gd name="connsiteY1" fmla="*/ 0 h 4164962"/>
              <a:gd name="connsiteX2" fmla="*/ 4643120 w 4643120"/>
              <a:gd name="connsiteY2" fmla="*/ 4144642 h 4164962"/>
              <a:gd name="connsiteX3" fmla="*/ 0 w 4643120"/>
              <a:gd name="connsiteY3" fmla="*/ 4164962 h 4164962"/>
              <a:gd name="connsiteX4" fmla="*/ 1249680 w 4643120"/>
              <a:gd name="connsiteY4" fmla="*/ 0 h 416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3120" h="4164962">
                <a:moveTo>
                  <a:pt x="1249680" y="0"/>
                </a:moveTo>
                <a:lnTo>
                  <a:pt x="4643120" y="0"/>
                </a:lnTo>
                <a:lnTo>
                  <a:pt x="4643120" y="4144642"/>
                </a:lnTo>
                <a:lnTo>
                  <a:pt x="0" y="4164962"/>
                </a:lnTo>
                <a:lnTo>
                  <a:pt x="1249680" y="0"/>
                </a:lnTo>
                <a:close/>
              </a:path>
            </a:pathLst>
          </a:custGeom>
          <a:blipFill>
            <a:blip r:embed="rId5"/>
            <a:stretch>
              <a:fillRect l="-31884" r="-3188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070" y="270394"/>
            <a:ext cx="2164211" cy="595633"/>
          </a:xfrm>
          <a:prstGeom prst="rect">
            <a:avLst/>
          </a:prstGeom>
        </p:spPr>
      </p:pic>
    </p:spTree>
    <p:extLst>
      <p:ext uri="{BB962C8B-B14F-4D97-AF65-F5344CB8AC3E}">
        <p14:creationId xmlns:p14="http://schemas.microsoft.com/office/powerpoint/2010/main" val="2337543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 calcmode="lin" valueType="num">
                                      <p:cBhvr>
                                        <p:cTn id="13" dur="500" fill="hold"/>
                                        <p:tgtEl>
                                          <p:spTgt spid="3"/>
                                        </p:tgtEl>
                                        <p:attrNameLst>
                                          <p:attrName>style.rotation</p:attrName>
                                        </p:attrNameLst>
                                      </p:cBhvr>
                                      <p:tavLst>
                                        <p:tav tm="0">
                                          <p:val>
                                            <p:fltVal val="360"/>
                                          </p:val>
                                        </p:tav>
                                        <p:tav tm="100000">
                                          <p:val>
                                            <p:fltVal val="0"/>
                                          </p:val>
                                        </p:tav>
                                      </p:tavLst>
                                    </p:anim>
                                    <p:animEffect transition="in" filter="fade">
                                      <p:cBhvr>
                                        <p:cTn id="14" dur="500"/>
                                        <p:tgtEl>
                                          <p:spTgt spid="3"/>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par>
                                <p:cTn id="21" presetID="49" presetClass="entr" presetSubtype="0" decel="10000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 calcmode="lin" valueType="num">
                                      <p:cBhvr>
                                        <p:cTn id="25" dur="500" fill="hold"/>
                                        <p:tgtEl>
                                          <p:spTgt spid="12"/>
                                        </p:tgtEl>
                                        <p:attrNameLst>
                                          <p:attrName>style.rotation</p:attrName>
                                        </p:attrNameLst>
                                      </p:cBhvr>
                                      <p:tavLst>
                                        <p:tav tm="0">
                                          <p:val>
                                            <p:fltVal val="360"/>
                                          </p:val>
                                        </p:tav>
                                        <p:tav tm="100000">
                                          <p:val>
                                            <p:fltVal val="0"/>
                                          </p:val>
                                        </p:tav>
                                      </p:tavLst>
                                    </p:anim>
                                    <p:animEffect transition="in" filter="fade">
                                      <p:cBhvr>
                                        <p:cTn id="26" dur="500"/>
                                        <p:tgtEl>
                                          <p:spTgt spid="12"/>
                                        </p:tgtEl>
                                      </p:cBhvr>
                                    </p:animEffect>
                                  </p:childTnLst>
                                </p:cTn>
                              </p:par>
                              <p:par>
                                <p:cTn id="27" presetID="49" presetClass="entr" presetSubtype="0" decel="10000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 calcmode="lin" valueType="num">
                                      <p:cBhvr>
                                        <p:cTn id="31" dur="500" fill="hold"/>
                                        <p:tgtEl>
                                          <p:spTgt spid="16"/>
                                        </p:tgtEl>
                                        <p:attrNameLst>
                                          <p:attrName>style.rotation</p:attrName>
                                        </p:attrNameLst>
                                      </p:cBhvr>
                                      <p:tavLst>
                                        <p:tav tm="0">
                                          <p:val>
                                            <p:fltVal val="360"/>
                                          </p:val>
                                        </p:tav>
                                        <p:tav tm="100000">
                                          <p:val>
                                            <p:fltVal val="0"/>
                                          </p:val>
                                        </p:tav>
                                      </p:tavLst>
                                    </p:anim>
                                    <p:animEffect transition="in" filter="fade">
                                      <p:cBhvr>
                                        <p:cTn id="32" dur="500"/>
                                        <p:tgtEl>
                                          <p:spTgt spid="16"/>
                                        </p:tgtEl>
                                      </p:cBhvr>
                                    </p:animEffect>
                                  </p:childTnLst>
                                </p:cTn>
                              </p:par>
                              <p:par>
                                <p:cTn id="33" presetID="49" presetClass="entr" presetSubtype="0" decel="10000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 calcmode="lin" valueType="num">
                                      <p:cBhvr>
                                        <p:cTn id="37" dur="500" fill="hold"/>
                                        <p:tgtEl>
                                          <p:spTgt spid="17"/>
                                        </p:tgtEl>
                                        <p:attrNameLst>
                                          <p:attrName>style.rotation</p:attrName>
                                        </p:attrNameLst>
                                      </p:cBhvr>
                                      <p:tavLst>
                                        <p:tav tm="0">
                                          <p:val>
                                            <p:fltVal val="360"/>
                                          </p:val>
                                        </p:tav>
                                        <p:tav tm="100000">
                                          <p:val>
                                            <p:fltVal val="0"/>
                                          </p:val>
                                        </p:tav>
                                      </p:tavLst>
                                    </p:anim>
                                    <p:animEffect transition="in" filter="fade">
                                      <p:cBhvr>
                                        <p:cTn id="38" dur="500"/>
                                        <p:tgtEl>
                                          <p:spTgt spid="17"/>
                                        </p:tgtEl>
                                      </p:cBhvr>
                                    </p:animEffect>
                                  </p:childTnLst>
                                </p:cTn>
                              </p:par>
                              <p:par>
                                <p:cTn id="39" presetID="49" presetClass="entr" presetSubtype="0" decel="10000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 calcmode="lin" valueType="num">
                                      <p:cBhvr>
                                        <p:cTn id="43" dur="500" fill="hold"/>
                                        <p:tgtEl>
                                          <p:spTgt spid="20"/>
                                        </p:tgtEl>
                                        <p:attrNameLst>
                                          <p:attrName>style.rotation</p:attrName>
                                        </p:attrNameLst>
                                      </p:cBhvr>
                                      <p:tavLst>
                                        <p:tav tm="0">
                                          <p:val>
                                            <p:fltVal val="360"/>
                                          </p:val>
                                        </p:tav>
                                        <p:tav tm="100000">
                                          <p:val>
                                            <p:fltVal val="0"/>
                                          </p:val>
                                        </p:tav>
                                      </p:tavLst>
                                    </p:anim>
                                    <p:animEffect transition="in" filter="fade">
                                      <p:cBhvr>
                                        <p:cTn id="44" dur="500"/>
                                        <p:tgtEl>
                                          <p:spTgt spid="20"/>
                                        </p:tgtEl>
                                      </p:cBhvr>
                                    </p:animEffect>
                                  </p:childTnLst>
                                </p:cTn>
                              </p:par>
                              <p:par>
                                <p:cTn id="45" presetID="49" presetClass="entr" presetSubtype="0" decel="10000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anim calcmode="lin" valueType="num">
                                      <p:cBhvr>
                                        <p:cTn id="49" dur="500" fill="hold"/>
                                        <p:tgtEl>
                                          <p:spTgt spid="21"/>
                                        </p:tgtEl>
                                        <p:attrNameLst>
                                          <p:attrName>style.rotation</p:attrName>
                                        </p:attrNameLst>
                                      </p:cBhvr>
                                      <p:tavLst>
                                        <p:tav tm="0">
                                          <p:val>
                                            <p:fltVal val="360"/>
                                          </p:val>
                                        </p:tav>
                                        <p:tav tm="100000">
                                          <p:val>
                                            <p:fltVal val="0"/>
                                          </p:val>
                                        </p:tav>
                                      </p:tavLst>
                                    </p:anim>
                                    <p:animEffect transition="in" filter="fade">
                                      <p:cBhvr>
                                        <p:cTn id="50" dur="500"/>
                                        <p:tgtEl>
                                          <p:spTgt spid="21"/>
                                        </p:tgtEl>
                                      </p:cBhvr>
                                    </p:animEffect>
                                  </p:childTnLst>
                                </p:cTn>
                              </p:par>
                              <p:par>
                                <p:cTn id="51" presetID="49" presetClass="entr" presetSubtype="0" decel="10000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p:cTn id="53" dur="500" fill="hold"/>
                                        <p:tgtEl>
                                          <p:spTgt spid="22"/>
                                        </p:tgtEl>
                                        <p:attrNameLst>
                                          <p:attrName>ppt_w</p:attrName>
                                        </p:attrNameLst>
                                      </p:cBhvr>
                                      <p:tavLst>
                                        <p:tav tm="0">
                                          <p:val>
                                            <p:fltVal val="0"/>
                                          </p:val>
                                        </p:tav>
                                        <p:tav tm="100000">
                                          <p:val>
                                            <p:strVal val="#ppt_w"/>
                                          </p:val>
                                        </p:tav>
                                      </p:tavLst>
                                    </p:anim>
                                    <p:anim calcmode="lin" valueType="num">
                                      <p:cBhvr>
                                        <p:cTn id="54" dur="500" fill="hold"/>
                                        <p:tgtEl>
                                          <p:spTgt spid="22"/>
                                        </p:tgtEl>
                                        <p:attrNameLst>
                                          <p:attrName>ppt_h</p:attrName>
                                        </p:attrNameLst>
                                      </p:cBhvr>
                                      <p:tavLst>
                                        <p:tav tm="0">
                                          <p:val>
                                            <p:fltVal val="0"/>
                                          </p:val>
                                        </p:tav>
                                        <p:tav tm="100000">
                                          <p:val>
                                            <p:strVal val="#ppt_h"/>
                                          </p:val>
                                        </p:tav>
                                      </p:tavLst>
                                    </p:anim>
                                    <p:anim calcmode="lin" valueType="num">
                                      <p:cBhvr>
                                        <p:cTn id="55" dur="500" fill="hold"/>
                                        <p:tgtEl>
                                          <p:spTgt spid="22"/>
                                        </p:tgtEl>
                                        <p:attrNameLst>
                                          <p:attrName>style.rotation</p:attrName>
                                        </p:attrNameLst>
                                      </p:cBhvr>
                                      <p:tavLst>
                                        <p:tav tm="0">
                                          <p:val>
                                            <p:fltVal val="360"/>
                                          </p:val>
                                        </p:tav>
                                        <p:tav tm="100000">
                                          <p:val>
                                            <p:fltVal val="0"/>
                                          </p:val>
                                        </p:tav>
                                      </p:tavLst>
                                    </p:anim>
                                    <p:animEffect transition="in" filter="fade">
                                      <p:cBhvr>
                                        <p:cTn id="56" dur="500"/>
                                        <p:tgtEl>
                                          <p:spTgt spid="22"/>
                                        </p:tgtEl>
                                      </p:cBhvr>
                                    </p:animEffect>
                                  </p:childTnLst>
                                </p:cTn>
                              </p:par>
                              <p:par>
                                <p:cTn id="57" presetID="49" presetClass="entr" presetSubtype="0" decel="10000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p:cTn id="59" dur="500" fill="hold"/>
                                        <p:tgtEl>
                                          <p:spTgt spid="23"/>
                                        </p:tgtEl>
                                        <p:attrNameLst>
                                          <p:attrName>ppt_w</p:attrName>
                                        </p:attrNameLst>
                                      </p:cBhvr>
                                      <p:tavLst>
                                        <p:tav tm="0">
                                          <p:val>
                                            <p:fltVal val="0"/>
                                          </p:val>
                                        </p:tav>
                                        <p:tav tm="100000">
                                          <p:val>
                                            <p:strVal val="#ppt_w"/>
                                          </p:val>
                                        </p:tav>
                                      </p:tavLst>
                                    </p:anim>
                                    <p:anim calcmode="lin" valueType="num">
                                      <p:cBhvr>
                                        <p:cTn id="60" dur="500" fill="hold"/>
                                        <p:tgtEl>
                                          <p:spTgt spid="23"/>
                                        </p:tgtEl>
                                        <p:attrNameLst>
                                          <p:attrName>ppt_h</p:attrName>
                                        </p:attrNameLst>
                                      </p:cBhvr>
                                      <p:tavLst>
                                        <p:tav tm="0">
                                          <p:val>
                                            <p:fltVal val="0"/>
                                          </p:val>
                                        </p:tav>
                                        <p:tav tm="100000">
                                          <p:val>
                                            <p:strVal val="#ppt_h"/>
                                          </p:val>
                                        </p:tav>
                                      </p:tavLst>
                                    </p:anim>
                                    <p:anim calcmode="lin" valueType="num">
                                      <p:cBhvr>
                                        <p:cTn id="61" dur="500" fill="hold"/>
                                        <p:tgtEl>
                                          <p:spTgt spid="23"/>
                                        </p:tgtEl>
                                        <p:attrNameLst>
                                          <p:attrName>style.rotation</p:attrName>
                                        </p:attrNameLst>
                                      </p:cBhvr>
                                      <p:tavLst>
                                        <p:tav tm="0">
                                          <p:val>
                                            <p:fltVal val="360"/>
                                          </p:val>
                                        </p:tav>
                                        <p:tav tm="100000">
                                          <p:val>
                                            <p:fltVal val="0"/>
                                          </p:val>
                                        </p:tav>
                                      </p:tavLst>
                                    </p:anim>
                                    <p:animEffect transition="in" filter="fade">
                                      <p:cBhvr>
                                        <p:cTn id="62" dur="500"/>
                                        <p:tgtEl>
                                          <p:spTgt spid="23"/>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left)">
                                      <p:cBhvr>
                                        <p:cTn id="65" dur="500"/>
                                        <p:tgtEl>
                                          <p:spTgt spid="26"/>
                                        </p:tgtEl>
                                      </p:cBhvr>
                                    </p:animEffect>
                                  </p:childTnLst>
                                </p:cTn>
                              </p:par>
                              <p:par>
                                <p:cTn id="66" presetID="22" presetClass="entr" presetSubtype="2" fill="hold" grpId="0"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ipe(right)">
                                      <p:cBhvr>
                                        <p:cTn id="68" dur="500"/>
                                        <p:tgtEl>
                                          <p:spTgt spid="29"/>
                                        </p:tgtEl>
                                      </p:cBhvr>
                                    </p:animEffect>
                                  </p:childTnLst>
                                </p:cTn>
                              </p:par>
                              <p:par>
                                <p:cTn id="69" presetID="22" presetClass="entr" presetSubtype="2"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right)">
                                      <p:cBhvr>
                                        <p:cTn id="7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animBg="1"/>
      <p:bldP spid="17" grpId="0"/>
      <p:bldP spid="20" grpId="0" animBg="1"/>
      <p:bldP spid="21" grpId="0"/>
      <p:bldP spid="22" grpId="0" animBg="1"/>
      <p:bldP spid="23" grpId="0"/>
      <p:bldP spid="26" grpId="0"/>
      <p:bldP spid="29"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xmlns="" id="{F5353747-A4F1-48CF-9E39-B9D5B72C24F2}"/>
              </a:ext>
            </a:extLst>
          </p:cNvPr>
          <p:cNvSpPr>
            <a:spLocks noGrp="1"/>
          </p:cNvSpPr>
          <p:nvPr>
            <p:ph type="body" sz="quarter" idx="19"/>
          </p:nvPr>
        </p:nvSpPr>
        <p:spPr>
          <a:xfrm>
            <a:off x="819658" y="1010920"/>
            <a:ext cx="3356102" cy="1346200"/>
          </a:xfrm>
        </p:spPr>
        <p:txBody>
          <a:bodyPr>
            <a:normAutofit/>
          </a:bodyPr>
          <a:lstStyle/>
          <a:p>
            <a:r>
              <a:rPr lang="en-US" b="1" dirty="0" smtClean="0"/>
              <a:t>What Games Do We Have ?</a:t>
            </a:r>
            <a:endParaRPr lang="en-US" b="1" dirty="0"/>
          </a:p>
        </p:txBody>
      </p:sp>
      <p:sp>
        <p:nvSpPr>
          <p:cNvPr id="51" name="TextBox 50">
            <a:extLst>
              <a:ext uri="{FF2B5EF4-FFF2-40B4-BE49-F238E27FC236}">
                <a16:creationId xmlns:a16="http://schemas.microsoft.com/office/drawing/2014/main" xmlns="" id="{C7AAC5E4-A2E5-4F34-A3B7-606908E8A76D}"/>
              </a:ext>
            </a:extLst>
          </p:cNvPr>
          <p:cNvSpPr txBox="1"/>
          <p:nvPr/>
        </p:nvSpPr>
        <p:spPr>
          <a:xfrm>
            <a:off x="819657" y="2357120"/>
            <a:ext cx="2797301" cy="4493538"/>
          </a:xfrm>
          <a:prstGeom prst="rect">
            <a:avLst/>
          </a:prstGeom>
          <a:noFill/>
        </p:spPr>
        <p:txBody>
          <a:bodyPr wrap="square" rtlCol="0">
            <a:spAutoFit/>
          </a:bodyPr>
          <a:lstStyle/>
          <a:p>
            <a:pPr marL="171450" indent="-171450">
              <a:buClr>
                <a:srgbClr val="00B0F0"/>
              </a:buClr>
              <a:buFont typeface="Arial" panose="020B0604020202020204" pitchFamily="34" charset="0"/>
              <a:buChar char="•"/>
            </a:pPr>
            <a:r>
              <a:rPr lang="en-US" sz="1100" dirty="0"/>
              <a:t>Ketchup Zombie</a:t>
            </a:r>
          </a:p>
          <a:p>
            <a:pPr marL="171450" indent="-171450">
              <a:buClr>
                <a:srgbClr val="00B0F0"/>
              </a:buClr>
              <a:buFont typeface="Arial" panose="020B0604020202020204" pitchFamily="34" charset="0"/>
              <a:buChar char="•"/>
            </a:pPr>
            <a:r>
              <a:rPr lang="en-US" sz="1100" dirty="0"/>
              <a:t>Suponic Bowling</a:t>
            </a:r>
          </a:p>
          <a:p>
            <a:pPr marL="171450" indent="-171450">
              <a:buClr>
                <a:srgbClr val="00B0F0"/>
              </a:buClr>
              <a:buFont typeface="Arial" panose="020B0604020202020204" pitchFamily="34" charset="0"/>
              <a:buChar char="•"/>
            </a:pPr>
            <a:r>
              <a:rPr lang="en-US" sz="1100" dirty="0"/>
              <a:t>Suponic Ice Crush</a:t>
            </a:r>
          </a:p>
          <a:p>
            <a:pPr marL="171450" indent="-171450">
              <a:buClr>
                <a:srgbClr val="00B0F0"/>
              </a:buClr>
              <a:buFont typeface="Arial" panose="020B0604020202020204" pitchFamily="34" charset="0"/>
              <a:buChar char="•"/>
            </a:pPr>
            <a:r>
              <a:rPr lang="en-US" sz="1100" dirty="0"/>
              <a:t>Ink </a:t>
            </a:r>
            <a:r>
              <a:rPr lang="en-US" sz="1100" dirty="0" smtClean="0"/>
              <a:t>Wars</a:t>
            </a:r>
          </a:p>
          <a:p>
            <a:pPr marL="171450" indent="-171450">
              <a:buClr>
                <a:srgbClr val="00B0F0"/>
              </a:buClr>
              <a:buFont typeface="Arial" panose="020B0604020202020204" pitchFamily="34" charset="0"/>
              <a:buChar char="•"/>
            </a:pPr>
            <a:r>
              <a:rPr lang="en-US" sz="1100" dirty="0" smtClean="0"/>
              <a:t>Suponic Happy Racing</a:t>
            </a:r>
          </a:p>
          <a:p>
            <a:pPr marL="171450" indent="-171450">
              <a:buClr>
                <a:srgbClr val="00B0F0"/>
              </a:buClr>
              <a:buFont typeface="Arial" panose="020B0604020202020204" pitchFamily="34" charset="0"/>
              <a:buChar char="•"/>
            </a:pPr>
            <a:r>
              <a:rPr lang="en-US" sz="1100" dirty="0" smtClean="0"/>
              <a:t>Dashy Worm</a:t>
            </a:r>
          </a:p>
          <a:p>
            <a:pPr marL="171450" indent="-171450">
              <a:buClr>
                <a:srgbClr val="00B0F0"/>
              </a:buClr>
              <a:buFont typeface="Arial" panose="020B0604020202020204" pitchFamily="34" charset="0"/>
              <a:buChar char="•"/>
            </a:pPr>
            <a:r>
              <a:rPr lang="en-US" sz="1100" dirty="0" smtClean="0"/>
              <a:t>Hover Shift</a:t>
            </a:r>
          </a:p>
          <a:p>
            <a:pPr marL="171450" indent="-171450">
              <a:buClr>
                <a:srgbClr val="00B0F0"/>
              </a:buClr>
              <a:buFont typeface="Arial" panose="020B0604020202020204" pitchFamily="34" charset="0"/>
              <a:buChar char="•"/>
            </a:pPr>
            <a:r>
              <a:rPr lang="en-US" sz="1100" dirty="0" smtClean="0"/>
              <a:t>Hoppy </a:t>
            </a:r>
            <a:r>
              <a:rPr lang="en-US" sz="1100" dirty="0" err="1" smtClean="0"/>
              <a:t>Stacky</a:t>
            </a:r>
            <a:endParaRPr lang="en-US" sz="1100" dirty="0" smtClean="0"/>
          </a:p>
          <a:p>
            <a:pPr marL="171450" indent="-171450">
              <a:buClr>
                <a:srgbClr val="00B0F0"/>
              </a:buClr>
              <a:buFont typeface="Arial" panose="020B0604020202020204" pitchFamily="34" charset="0"/>
              <a:buChar char="•"/>
            </a:pPr>
            <a:r>
              <a:rPr lang="en-US" sz="1100" dirty="0" smtClean="0"/>
              <a:t>Epic Roll</a:t>
            </a:r>
          </a:p>
          <a:p>
            <a:pPr marL="171450" indent="-171450">
              <a:buClr>
                <a:srgbClr val="00B0F0"/>
              </a:buClr>
              <a:buFont typeface="Arial" panose="020B0604020202020204" pitchFamily="34" charset="0"/>
              <a:buChar char="•"/>
            </a:pPr>
            <a:r>
              <a:rPr lang="en-US" sz="1100" dirty="0" smtClean="0"/>
              <a:t>Bridges</a:t>
            </a:r>
          </a:p>
          <a:p>
            <a:pPr marL="171450" indent="-171450">
              <a:buClr>
                <a:srgbClr val="00B0F0"/>
              </a:buClr>
              <a:buFont typeface="Arial" panose="020B0604020202020204" pitchFamily="34" charset="0"/>
              <a:buChar char="•"/>
            </a:pPr>
            <a:r>
              <a:rPr lang="en-US" sz="1100" dirty="0" smtClean="0"/>
              <a:t>Motorway Bike Racing</a:t>
            </a:r>
          </a:p>
          <a:p>
            <a:pPr marL="171450" indent="-171450">
              <a:buClr>
                <a:srgbClr val="00B0F0"/>
              </a:buClr>
              <a:buFont typeface="Arial" panose="020B0604020202020204" pitchFamily="34" charset="0"/>
              <a:buChar char="•"/>
            </a:pPr>
            <a:r>
              <a:rPr lang="en-US" sz="1100" dirty="0" smtClean="0"/>
              <a:t>Santa’s Gift</a:t>
            </a:r>
          </a:p>
          <a:p>
            <a:pPr marL="171450" indent="-171450">
              <a:buClr>
                <a:srgbClr val="00B0F0"/>
              </a:buClr>
              <a:buFont typeface="Arial" panose="020B0604020202020204" pitchFamily="34" charset="0"/>
              <a:buChar char="•"/>
            </a:pPr>
            <a:r>
              <a:rPr lang="en-US" sz="1100" dirty="0" smtClean="0"/>
              <a:t>Shooting Zombies</a:t>
            </a:r>
          </a:p>
          <a:p>
            <a:pPr marL="171450" indent="-171450">
              <a:buClr>
                <a:srgbClr val="00B0F0"/>
              </a:buClr>
              <a:buFont typeface="Arial" panose="020B0604020202020204" pitchFamily="34" charset="0"/>
              <a:buChar char="•"/>
            </a:pPr>
            <a:r>
              <a:rPr lang="en-US" sz="1100" dirty="0" smtClean="0"/>
              <a:t>Warrior Escape Bitcoin Miner</a:t>
            </a:r>
          </a:p>
          <a:p>
            <a:pPr marL="171450" indent="-171450">
              <a:buClr>
                <a:srgbClr val="00B0F0"/>
              </a:buClr>
              <a:buFont typeface="Arial" panose="020B0604020202020204" pitchFamily="34" charset="0"/>
              <a:buChar char="•"/>
            </a:pPr>
            <a:r>
              <a:rPr lang="en-US" sz="1100" dirty="0" smtClean="0"/>
              <a:t>Warship Simulator</a:t>
            </a:r>
          </a:p>
          <a:p>
            <a:pPr marL="171450" indent="-171450">
              <a:buClr>
                <a:srgbClr val="00B0F0"/>
              </a:buClr>
              <a:buFont typeface="Arial" panose="020B0604020202020204" pitchFamily="34" charset="0"/>
              <a:buChar char="•"/>
            </a:pPr>
            <a:r>
              <a:rPr lang="en-US" sz="1100" dirty="0" smtClean="0"/>
              <a:t>Mushroom Fall</a:t>
            </a:r>
          </a:p>
          <a:p>
            <a:pPr marL="171450" indent="-171450">
              <a:buClr>
                <a:srgbClr val="00B0F0"/>
              </a:buClr>
              <a:buFont typeface="Arial" panose="020B0604020202020204" pitchFamily="34" charset="0"/>
              <a:buChar char="•"/>
            </a:pPr>
            <a:r>
              <a:rPr lang="en-US" sz="1100" dirty="0" smtClean="0"/>
              <a:t>Angry Bull Run</a:t>
            </a:r>
          </a:p>
          <a:p>
            <a:pPr marL="171450" indent="-171450">
              <a:buClr>
                <a:srgbClr val="00B0F0"/>
              </a:buClr>
              <a:buFont typeface="Arial" panose="020B0604020202020204" pitchFamily="34" charset="0"/>
              <a:buChar char="•"/>
            </a:pPr>
            <a:r>
              <a:rPr lang="en-US" sz="1100" dirty="0" smtClean="0"/>
              <a:t>Max Pipe Flow</a:t>
            </a:r>
          </a:p>
          <a:p>
            <a:pPr marL="171450" indent="-171450">
              <a:buClr>
                <a:srgbClr val="00B0F0"/>
              </a:buClr>
              <a:buFont typeface="Arial" panose="020B0604020202020204" pitchFamily="34" charset="0"/>
              <a:buChar char="•"/>
            </a:pPr>
            <a:r>
              <a:rPr lang="en-US" sz="1100" dirty="0" smtClean="0"/>
              <a:t>Galaxy Shooter</a:t>
            </a:r>
          </a:p>
          <a:p>
            <a:pPr marL="171450" indent="-171450">
              <a:buClr>
                <a:srgbClr val="00B0F0"/>
              </a:buClr>
              <a:buFont typeface="Arial" panose="020B0604020202020204" pitchFamily="34" charset="0"/>
              <a:buChar char="•"/>
            </a:pPr>
            <a:r>
              <a:rPr lang="en-US" sz="1100" dirty="0" smtClean="0"/>
              <a:t>Circle Crash</a:t>
            </a:r>
          </a:p>
          <a:p>
            <a:pPr marL="171450" indent="-171450">
              <a:buClr>
                <a:srgbClr val="00B0F0"/>
              </a:buClr>
              <a:buFont typeface="Arial" panose="020B0604020202020204" pitchFamily="34" charset="0"/>
              <a:buChar char="•"/>
            </a:pPr>
            <a:r>
              <a:rPr lang="en-US" sz="1100" dirty="0" smtClean="0"/>
              <a:t>Military Defense </a:t>
            </a:r>
          </a:p>
          <a:p>
            <a:pPr marL="171450" indent="-171450">
              <a:buClr>
                <a:srgbClr val="00B0F0"/>
              </a:buClr>
              <a:buFont typeface="Arial" panose="020B0604020202020204" pitchFamily="34" charset="0"/>
              <a:buChar char="•"/>
            </a:pPr>
            <a:r>
              <a:rPr lang="en-US" sz="1100" dirty="0" smtClean="0"/>
              <a:t>Pirate Runaway</a:t>
            </a:r>
          </a:p>
          <a:p>
            <a:pPr marL="171450" indent="-171450">
              <a:buClr>
                <a:srgbClr val="00B0F0"/>
              </a:buClr>
              <a:buFont typeface="Arial" panose="020B0604020202020204" pitchFamily="34" charset="0"/>
              <a:buChar char="•"/>
            </a:pPr>
            <a:r>
              <a:rPr lang="en-US" sz="1100" dirty="0" smtClean="0"/>
              <a:t>Monster Up</a:t>
            </a:r>
          </a:p>
          <a:p>
            <a:pPr marL="171450" indent="-171450">
              <a:buClr>
                <a:srgbClr val="00B0F0"/>
              </a:buClr>
              <a:buFont typeface="Arial" panose="020B0604020202020204" pitchFamily="34" charset="0"/>
              <a:buChar char="•"/>
            </a:pPr>
            <a:endParaRPr lang="en-US" sz="1100" dirty="0"/>
          </a:p>
          <a:p>
            <a:pPr>
              <a:buClr>
                <a:srgbClr val="00B0F0"/>
              </a:buClr>
            </a:pPr>
            <a:r>
              <a:rPr lang="en-US" sz="1100" dirty="0" smtClean="0">
                <a:solidFill>
                  <a:schemeClr val="accent1"/>
                </a:solidFill>
              </a:rPr>
              <a:t>And Many More… </a:t>
            </a:r>
          </a:p>
          <a:p>
            <a:pPr marL="171450" indent="-171450">
              <a:buClr>
                <a:srgbClr val="00B0F0"/>
              </a:buClr>
              <a:buFont typeface="Arial" panose="020B0604020202020204" pitchFamily="34" charset="0"/>
              <a:buChar char="•"/>
            </a:pPr>
            <a:endParaRPr lang="en-US" sz="1100" dirty="0"/>
          </a:p>
        </p:txBody>
      </p:sp>
      <p:pic>
        <p:nvPicPr>
          <p:cNvPr id="15" name="Picture Placeholder 1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538" r="22538"/>
          <a:stretch>
            <a:fillRect/>
          </a:stretch>
        </p:blipFill>
        <p:spPr/>
      </p:pic>
      <p:pic>
        <p:nvPicPr>
          <p:cNvPr id="17" name="Picture Placeholder 16"/>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2506" r="22506"/>
          <a:stretch>
            <a:fillRect/>
          </a:stretch>
        </p:blipFill>
        <p:spPr/>
      </p:pic>
      <p:pic>
        <p:nvPicPr>
          <p:cNvPr id="18" name="Picture Placeholder 17"/>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2506" r="22506"/>
          <a:stretch>
            <a:fillRect/>
          </a:stretch>
        </p:blipFill>
        <p:spPr/>
      </p:pic>
      <p:pic>
        <p:nvPicPr>
          <p:cNvPr id="23" name="Picture Placeholder 22"/>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22506" r="22506"/>
          <a:stretch>
            <a:fillRect/>
          </a:stretch>
        </p:blipFill>
        <p:spPr/>
      </p:pic>
      <p:pic>
        <p:nvPicPr>
          <p:cNvPr id="21" name="Picture Placeholder 20"/>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l="22506" r="22506"/>
          <a:stretch>
            <a:fillRect/>
          </a:stretch>
        </p:blipFill>
        <p:spPr/>
      </p:pic>
      <p:pic>
        <p:nvPicPr>
          <p:cNvPr id="19" name="Picture Placeholder 18"/>
          <p:cNvPicPr>
            <a:picLocks noGrp="1" noChangeAspect="1"/>
          </p:cNvPicPr>
          <p:nvPr>
            <p:ph type="pic" sz="quarter" idx="13"/>
          </p:nvPr>
        </p:nvPicPr>
        <p:blipFill>
          <a:blip r:embed="rId7">
            <a:extLst>
              <a:ext uri="{28A0092B-C50C-407E-A947-70E740481C1C}">
                <a14:useLocalDpi xmlns:a14="http://schemas.microsoft.com/office/drawing/2010/main" val="0"/>
              </a:ext>
            </a:extLst>
          </a:blip>
          <a:srcRect l="22506" r="22506"/>
          <a:stretch>
            <a:fillRect/>
          </a:stretch>
        </p:blipFill>
        <p:spPr/>
      </p:pic>
      <p:pic>
        <p:nvPicPr>
          <p:cNvPr id="25" name="Picture Placeholder 24"/>
          <p:cNvPicPr>
            <a:picLocks noGrp="1" noChangeAspect="1"/>
          </p:cNvPicPr>
          <p:nvPr>
            <p:ph type="pic" sz="quarter" idx="18"/>
          </p:nvPr>
        </p:nvPicPr>
        <p:blipFill>
          <a:blip r:embed="rId8">
            <a:extLst>
              <a:ext uri="{28A0092B-C50C-407E-A947-70E740481C1C}">
                <a14:useLocalDpi xmlns:a14="http://schemas.microsoft.com/office/drawing/2010/main" val="0"/>
              </a:ext>
            </a:extLst>
          </a:blip>
          <a:srcRect l="22506" r="22506"/>
          <a:stretch>
            <a:fillRect/>
          </a:stretch>
        </p:blipFill>
        <p:spPr/>
      </p:pic>
      <p:pic>
        <p:nvPicPr>
          <p:cNvPr id="28" name="Picture Placeholder 27"/>
          <p:cNvPicPr>
            <a:picLocks noGrp="1" noChangeAspect="1"/>
          </p:cNvPicPr>
          <p:nvPr>
            <p:ph type="pic" sz="quarter" idx="17"/>
          </p:nvPr>
        </p:nvPicPr>
        <p:blipFill>
          <a:blip r:embed="rId9">
            <a:extLst>
              <a:ext uri="{28A0092B-C50C-407E-A947-70E740481C1C}">
                <a14:useLocalDpi xmlns:a14="http://schemas.microsoft.com/office/drawing/2010/main" val="0"/>
              </a:ext>
            </a:extLst>
          </a:blip>
          <a:srcRect l="22506" r="22506"/>
          <a:stretch>
            <a:fillRect/>
          </a:stretch>
        </p:blipFill>
        <p:spPr/>
      </p:pic>
      <p:pic>
        <p:nvPicPr>
          <p:cNvPr id="30" name="Picture Placeholder 29"/>
          <p:cNvPicPr>
            <a:picLocks noGrp="1" noChangeAspect="1"/>
          </p:cNvPicPr>
          <p:nvPr>
            <p:ph type="pic" sz="quarter" idx="16"/>
          </p:nvPr>
        </p:nvPicPr>
        <p:blipFill>
          <a:blip r:embed="rId10">
            <a:extLst>
              <a:ext uri="{28A0092B-C50C-407E-A947-70E740481C1C}">
                <a14:useLocalDpi xmlns:a14="http://schemas.microsoft.com/office/drawing/2010/main" val="0"/>
              </a:ext>
            </a:extLst>
          </a:blip>
          <a:srcRect l="22506" r="22506"/>
          <a:stretch>
            <a:fillRect/>
          </a:stretch>
        </p:blipFill>
        <p:spPr/>
      </p:pic>
    </p:spTree>
    <p:extLst>
      <p:ext uri="{BB962C8B-B14F-4D97-AF65-F5344CB8AC3E}">
        <p14:creationId xmlns:p14="http://schemas.microsoft.com/office/powerpoint/2010/main" val="40410177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wipe(left)">
                                      <p:cBhvr>
                                        <p:cTn id="1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P spid="5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C916E318-9263-47C7-9637-7151AB1A31C6}"/>
              </a:ext>
            </a:extLst>
          </p:cNvPr>
          <p:cNvSpPr>
            <a:spLocks noGrp="1"/>
          </p:cNvSpPr>
          <p:nvPr>
            <p:ph type="body" sz="quarter" idx="12"/>
          </p:nvPr>
        </p:nvSpPr>
        <p:spPr/>
        <p:txBody>
          <a:bodyPr/>
          <a:lstStyle/>
          <a:p>
            <a:r>
              <a:rPr lang="en-US" b="1" dirty="0" smtClean="0"/>
              <a:t>Upcoming Game Titles</a:t>
            </a:r>
            <a:endParaRPr lang="en-US" b="1" dirty="0"/>
          </a:p>
        </p:txBody>
      </p:sp>
      <p:sp>
        <p:nvSpPr>
          <p:cNvPr id="6" name="TextBox 5">
            <a:extLst>
              <a:ext uri="{FF2B5EF4-FFF2-40B4-BE49-F238E27FC236}">
                <a16:creationId xmlns:a16="http://schemas.microsoft.com/office/drawing/2014/main" xmlns="" id="{DA04E79B-0178-4653-A0F1-694036EF5700}"/>
              </a:ext>
            </a:extLst>
          </p:cNvPr>
          <p:cNvSpPr txBox="1"/>
          <p:nvPr/>
        </p:nvSpPr>
        <p:spPr>
          <a:xfrm>
            <a:off x="7793442" y="1714499"/>
            <a:ext cx="3179358" cy="3477875"/>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2000" dirty="0"/>
              <a:t>Supo</a:t>
            </a:r>
          </a:p>
          <a:p>
            <a:pPr marL="285750" indent="-285750">
              <a:buClr>
                <a:schemeClr val="accent1"/>
              </a:buClr>
              <a:buFont typeface="Arial" panose="020B0604020202020204" pitchFamily="34" charset="0"/>
              <a:buChar char="•"/>
            </a:pPr>
            <a:r>
              <a:rPr lang="en-US" sz="2000" dirty="0"/>
              <a:t>Daniel Kane’s Ultimate Chess</a:t>
            </a:r>
          </a:p>
          <a:p>
            <a:pPr marL="285750" indent="-285750">
              <a:buClr>
                <a:schemeClr val="accent1"/>
              </a:buClr>
              <a:buFont typeface="Arial" panose="020B0604020202020204" pitchFamily="34" charset="0"/>
              <a:buChar char="•"/>
            </a:pPr>
            <a:r>
              <a:rPr lang="en-US" sz="2000" dirty="0"/>
              <a:t>Suponic Craft</a:t>
            </a:r>
          </a:p>
          <a:p>
            <a:pPr marL="285750" indent="-285750">
              <a:buClr>
                <a:schemeClr val="accent1"/>
              </a:buClr>
              <a:buFont typeface="Arial" panose="020B0604020202020204" pitchFamily="34" charset="0"/>
              <a:buChar char="•"/>
            </a:pPr>
            <a:r>
              <a:rPr lang="en-US" sz="2000" dirty="0"/>
              <a:t>Suponic Penguin Wars</a:t>
            </a:r>
          </a:p>
          <a:p>
            <a:pPr marL="285750" indent="-285750">
              <a:buClr>
                <a:schemeClr val="accent1"/>
              </a:buClr>
              <a:buFont typeface="Arial" panose="020B0604020202020204" pitchFamily="34" charset="0"/>
              <a:buChar char="•"/>
            </a:pPr>
            <a:r>
              <a:rPr lang="en-US" sz="2000" dirty="0"/>
              <a:t>Suponic World</a:t>
            </a:r>
          </a:p>
          <a:p>
            <a:pPr marL="285750" indent="-285750">
              <a:buClr>
                <a:schemeClr val="accent1"/>
              </a:buClr>
              <a:buFont typeface="Arial" panose="020B0604020202020204" pitchFamily="34" charset="0"/>
              <a:buChar char="•"/>
            </a:pPr>
            <a:r>
              <a:rPr lang="en-US" sz="2000" dirty="0"/>
              <a:t>Tank Wars</a:t>
            </a:r>
          </a:p>
          <a:p>
            <a:pPr marL="285750" indent="-285750">
              <a:buClr>
                <a:schemeClr val="accent1"/>
              </a:buClr>
              <a:buFont typeface="Arial" panose="020B0604020202020204" pitchFamily="34" charset="0"/>
              <a:buChar char="•"/>
            </a:pPr>
            <a:r>
              <a:rPr lang="en-US" sz="2000" dirty="0"/>
              <a:t>Mech Battle PVP</a:t>
            </a:r>
          </a:p>
          <a:p>
            <a:pPr>
              <a:buClr>
                <a:schemeClr val="accent1"/>
              </a:buClr>
            </a:pPr>
            <a:endParaRPr lang="en-US" sz="2000" dirty="0" smtClean="0"/>
          </a:p>
          <a:p>
            <a:pPr>
              <a:buClr>
                <a:schemeClr val="accent1"/>
              </a:buClr>
            </a:pPr>
            <a:r>
              <a:rPr lang="en-US" sz="2000" dirty="0" smtClean="0">
                <a:solidFill>
                  <a:schemeClr val="accent1"/>
                </a:solidFill>
              </a:rPr>
              <a:t>And </a:t>
            </a:r>
            <a:r>
              <a:rPr lang="en-US" sz="2000" dirty="0">
                <a:solidFill>
                  <a:schemeClr val="accent1"/>
                </a:solidFill>
              </a:rPr>
              <a:t>300+ more games in the pipeline. </a:t>
            </a:r>
            <a:endParaRPr lang="en-US" sz="2000" dirty="0">
              <a:solidFill>
                <a:schemeClr val="accent1"/>
              </a:solidFill>
            </a:endParaRPr>
          </a:p>
        </p:txBody>
      </p:sp>
      <p:pic>
        <p:nvPicPr>
          <p:cNvPr id="5" name="Picture Placeholder 4"/>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6599" r="26599"/>
          <a:stretch>
            <a:fillRect/>
          </a:stretch>
        </p:blipFill>
        <p:spPr/>
      </p:pic>
      <p:pic>
        <p:nvPicPr>
          <p:cNvPr id="7" name="Picture Placeholder 6"/>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29" b="7829"/>
          <a:stretch>
            <a:fillRect/>
          </a:stretch>
        </p:blipFill>
        <p:spPr/>
      </p:pic>
    </p:spTree>
    <p:extLst>
      <p:ext uri="{BB962C8B-B14F-4D97-AF65-F5344CB8AC3E}">
        <p14:creationId xmlns:p14="http://schemas.microsoft.com/office/powerpoint/2010/main" val="8340197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26E99EE-00D4-48DA-90B4-FFA1A2CDB767}"/>
              </a:ext>
            </a:extLst>
          </p:cNvPr>
          <p:cNvSpPr>
            <a:spLocks noGrp="1"/>
          </p:cNvSpPr>
          <p:nvPr>
            <p:ph type="body" sz="quarter" idx="10"/>
          </p:nvPr>
        </p:nvSpPr>
        <p:spPr>
          <a:xfrm>
            <a:off x="978621" y="1148080"/>
            <a:ext cx="5734050" cy="1889759"/>
          </a:xfrm>
        </p:spPr>
        <p:txBody>
          <a:bodyPr>
            <a:normAutofit/>
          </a:bodyPr>
          <a:lstStyle/>
          <a:p>
            <a:pPr algn="l"/>
            <a:r>
              <a:rPr lang="en-US" dirty="0"/>
              <a:t>Is Suponic game platform compatible with other games?</a:t>
            </a:r>
            <a:endParaRPr lang="en-US" b="1" dirty="0"/>
          </a:p>
        </p:txBody>
      </p:sp>
      <p:sp>
        <p:nvSpPr>
          <p:cNvPr id="10" name="TextBox 9">
            <a:extLst>
              <a:ext uri="{FF2B5EF4-FFF2-40B4-BE49-F238E27FC236}">
                <a16:creationId xmlns:a16="http://schemas.microsoft.com/office/drawing/2014/main" xmlns="" id="{0405EF85-FB10-4C2D-B792-D93F560491F1}"/>
              </a:ext>
            </a:extLst>
          </p:cNvPr>
          <p:cNvSpPr txBox="1"/>
          <p:nvPr/>
        </p:nvSpPr>
        <p:spPr>
          <a:xfrm>
            <a:off x="978621" y="3328757"/>
            <a:ext cx="5941790" cy="2800767"/>
          </a:xfrm>
          <a:prstGeom prst="rect">
            <a:avLst/>
          </a:prstGeom>
          <a:noFill/>
        </p:spPr>
        <p:txBody>
          <a:bodyPr wrap="square" rtlCol="0">
            <a:spAutoFit/>
          </a:bodyPr>
          <a:lstStyle/>
          <a:p>
            <a:pPr marL="285750" indent="-285750">
              <a:buClr>
                <a:srgbClr val="00B0F0"/>
              </a:buClr>
              <a:buFont typeface="Arial" panose="020B0604020202020204" pitchFamily="34" charset="0"/>
              <a:buChar char="•"/>
            </a:pPr>
            <a:r>
              <a:rPr lang="en-US" sz="1600" dirty="0"/>
              <a:t>Yes. We are convinced Suponic will be the next Amazon for gaming platforms. </a:t>
            </a:r>
          </a:p>
          <a:p>
            <a:pPr marL="285750" indent="-285750">
              <a:buClr>
                <a:srgbClr val="00B0F0"/>
              </a:buClr>
              <a:buFont typeface="Arial" panose="020B0604020202020204" pitchFamily="34" charset="0"/>
              <a:buChar char="•"/>
            </a:pPr>
            <a:endParaRPr lang="en-US" sz="1600" dirty="0"/>
          </a:p>
          <a:p>
            <a:pPr marL="285750" indent="-285750">
              <a:buClr>
                <a:srgbClr val="00B0F0"/>
              </a:buClr>
              <a:buFont typeface="Arial" panose="020B0604020202020204" pitchFamily="34" charset="0"/>
              <a:buChar char="•"/>
            </a:pPr>
            <a:r>
              <a:rPr lang="en-US" sz="1600" dirty="0"/>
              <a:t>Suponic provides an API which can be implemented to replace existing in game economy in any game within 3 hours.  Why settle for just normal gaming ( and compete hundreds of thousands of games ) when you can tap in to a bigger market?</a:t>
            </a:r>
          </a:p>
          <a:p>
            <a:pPr marL="285750" indent="-285750">
              <a:buClr>
                <a:srgbClr val="00B0F0"/>
              </a:buClr>
              <a:buFont typeface="Arial" panose="020B0604020202020204" pitchFamily="34" charset="0"/>
              <a:buChar char="•"/>
            </a:pPr>
            <a:endParaRPr lang="en-US" sz="1600" dirty="0"/>
          </a:p>
          <a:p>
            <a:pPr marL="285750" indent="-285750">
              <a:buClr>
                <a:srgbClr val="00B0F0"/>
              </a:buClr>
              <a:buFont typeface="Arial" panose="020B0604020202020204" pitchFamily="34" charset="0"/>
              <a:buChar char="•"/>
            </a:pPr>
            <a:r>
              <a:rPr lang="en-US" sz="1600" dirty="0"/>
              <a:t>Suponic Games platform can work with any mobile, PC and console (yes </a:t>
            </a:r>
            <a:r>
              <a:rPr lang="en-US" sz="1600" dirty="0" smtClean="0"/>
              <a:t>PlayStation </a:t>
            </a:r>
            <a:r>
              <a:rPr lang="en-US" sz="1600" dirty="0"/>
              <a:t>and VR too!)</a:t>
            </a:r>
            <a:endParaRPr lang="en-US" sz="1600" dirty="0"/>
          </a:p>
        </p:txBody>
      </p:sp>
      <p:pic>
        <p:nvPicPr>
          <p:cNvPr id="15" name="Picture Placeholder 14"/>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2588" r="22588"/>
          <a:stretch>
            <a:fillRect/>
          </a:stretch>
        </p:blipFill>
        <p:spPr>
          <a:xfrm>
            <a:off x="7241232" y="1229361"/>
            <a:ext cx="4210993" cy="5120640"/>
          </a:xfrm>
        </p:spPr>
      </p:pic>
    </p:spTree>
    <p:extLst>
      <p:ext uri="{BB962C8B-B14F-4D97-AF65-F5344CB8AC3E}">
        <p14:creationId xmlns:p14="http://schemas.microsoft.com/office/powerpoint/2010/main" val="35314865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671" r="17671"/>
          <a:stretch>
            <a:fillRect/>
          </a:stretch>
        </p:blipFill>
        <p:spPr/>
      </p:pic>
      <p:sp>
        <p:nvSpPr>
          <p:cNvPr id="13" name="Rectangle 12">
            <a:extLst>
              <a:ext uri="{FF2B5EF4-FFF2-40B4-BE49-F238E27FC236}">
                <a16:creationId xmlns:a16="http://schemas.microsoft.com/office/drawing/2014/main" xmlns="" id="{536B39E7-8C75-48B6-84B4-4D3128FB349F}"/>
              </a:ext>
            </a:extLst>
          </p:cNvPr>
          <p:cNvSpPr/>
          <p:nvPr/>
        </p:nvSpPr>
        <p:spPr>
          <a:xfrm>
            <a:off x="3733800" y="1200150"/>
            <a:ext cx="7791450" cy="4457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84299D16-E696-4EE6-B9DC-EE8A8D467FD5}"/>
              </a:ext>
            </a:extLst>
          </p:cNvPr>
          <p:cNvSpPr txBox="1"/>
          <p:nvPr/>
        </p:nvSpPr>
        <p:spPr>
          <a:xfrm>
            <a:off x="4660900" y="2760098"/>
            <a:ext cx="6121400" cy="1815882"/>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1400" dirty="0">
                <a:solidFill>
                  <a:schemeClr val="bg1"/>
                </a:solidFill>
              </a:rPr>
              <a:t>Ultra VR is capable of transforming existing PC and mobile games into 8k resolution VR without any development work!</a:t>
            </a:r>
          </a:p>
          <a:p>
            <a:pPr marL="285750" indent="-285750">
              <a:buClr>
                <a:schemeClr val="accent1"/>
              </a:buClr>
              <a:buFont typeface="Arial" panose="020B0604020202020204" pitchFamily="34" charset="0"/>
              <a:buChar char="•"/>
            </a:pPr>
            <a:endParaRPr lang="en-US" sz="1400" dirty="0">
              <a:solidFill>
                <a:schemeClr val="bg1"/>
              </a:solidFill>
            </a:endParaRPr>
          </a:p>
          <a:p>
            <a:pPr marL="285750" indent="-285750">
              <a:buClr>
                <a:schemeClr val="accent1"/>
              </a:buClr>
              <a:buFont typeface="Arial" panose="020B0604020202020204" pitchFamily="34" charset="0"/>
              <a:buChar char="•"/>
            </a:pPr>
            <a:r>
              <a:rPr lang="en-US" sz="1400" dirty="0">
                <a:solidFill>
                  <a:schemeClr val="bg1"/>
                </a:solidFill>
              </a:rPr>
              <a:t>Suponic has an agreement with Ultra VR for exclusivity in to South Korea and other regions while having global distribution rights. </a:t>
            </a:r>
          </a:p>
          <a:p>
            <a:pPr marL="285750" indent="-285750">
              <a:buClr>
                <a:schemeClr val="accent1"/>
              </a:buClr>
              <a:buFont typeface="Arial" panose="020B0604020202020204" pitchFamily="34" charset="0"/>
              <a:buChar char="•"/>
            </a:pPr>
            <a:endParaRPr lang="en-US" sz="1400" dirty="0">
              <a:solidFill>
                <a:schemeClr val="bg1"/>
              </a:solidFill>
            </a:endParaRPr>
          </a:p>
          <a:p>
            <a:pPr marL="285750" indent="-285750">
              <a:buClr>
                <a:schemeClr val="accent1"/>
              </a:buClr>
              <a:buFont typeface="Arial" panose="020B0604020202020204" pitchFamily="34" charset="0"/>
              <a:buChar char="•"/>
            </a:pPr>
            <a:r>
              <a:rPr lang="en-US" sz="1400" dirty="0">
                <a:solidFill>
                  <a:schemeClr val="bg1"/>
                </a:solidFill>
              </a:rPr>
              <a:t>Ultra VR will become a portable gaming console solution to hold Suponic games. </a:t>
            </a:r>
            <a:endParaRPr lang="en-US" sz="1400"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6004" y="1651999"/>
            <a:ext cx="2154466" cy="592951"/>
          </a:xfrm>
          <a:prstGeom prst="rect">
            <a:avLst/>
          </a:prstGeom>
        </p:spPr>
      </p:pic>
      <p:sp>
        <p:nvSpPr>
          <p:cNvPr id="28" name="TextBox 27">
            <a:extLst>
              <a:ext uri="{FF2B5EF4-FFF2-40B4-BE49-F238E27FC236}">
                <a16:creationId xmlns:a16="http://schemas.microsoft.com/office/drawing/2014/main" xmlns="" id="{8F3A5FF3-ABBE-4158-8A4F-51082C744D89}"/>
              </a:ext>
            </a:extLst>
          </p:cNvPr>
          <p:cNvSpPr txBox="1"/>
          <p:nvPr/>
        </p:nvSpPr>
        <p:spPr>
          <a:xfrm>
            <a:off x="6300470" y="1721730"/>
            <a:ext cx="4481830" cy="523220"/>
          </a:xfrm>
          <a:prstGeom prst="rect">
            <a:avLst/>
          </a:prstGeom>
          <a:noFill/>
        </p:spPr>
        <p:txBody>
          <a:bodyPr wrap="square" rtlCol="0">
            <a:spAutoFit/>
          </a:bodyPr>
          <a:lstStyle/>
          <a:p>
            <a:pPr algn="r"/>
            <a:r>
              <a:rPr lang="en-US" sz="2800" b="1" dirty="0" smtClean="0">
                <a:solidFill>
                  <a:schemeClr val="bg2"/>
                </a:solidFill>
                <a:latin typeface="+mj-lt"/>
              </a:rPr>
              <a:t>The Ultra VR</a:t>
            </a:r>
            <a:endParaRPr lang="en-US" sz="2800" b="1" dirty="0">
              <a:solidFill>
                <a:schemeClr val="accent1"/>
              </a:solidFill>
              <a:latin typeface="+mj-lt"/>
            </a:endParaRPr>
          </a:p>
        </p:txBody>
      </p:sp>
    </p:spTree>
    <p:extLst>
      <p:ext uri="{BB962C8B-B14F-4D97-AF65-F5344CB8AC3E}">
        <p14:creationId xmlns:p14="http://schemas.microsoft.com/office/powerpoint/2010/main" val="32238076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decel="4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accel="40000" decel="4000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accel="40000" decel="4000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1000" fill="hold"/>
                                        <p:tgtEl>
                                          <p:spTgt spid="28"/>
                                        </p:tgtEl>
                                        <p:attrNameLst>
                                          <p:attrName>ppt_x</p:attrName>
                                        </p:attrNameLst>
                                      </p:cBhvr>
                                      <p:tavLst>
                                        <p:tav tm="0">
                                          <p:val>
                                            <p:strVal val="0-#ppt_w/2"/>
                                          </p:val>
                                        </p:tav>
                                        <p:tav tm="100000">
                                          <p:val>
                                            <p:strVal val="#ppt_x"/>
                                          </p:val>
                                        </p:tav>
                                      </p:tavLst>
                                    </p:anim>
                                    <p:anim calcmode="lin" valueType="num">
                                      <p:cBhvr additive="base">
                                        <p:cTn id="16" dur="1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7" b="47"/>
          <a:stretch>
            <a:fillRect/>
          </a:stretch>
        </p:blipFill>
        <p:spPr/>
      </p:pic>
      <p:sp>
        <p:nvSpPr>
          <p:cNvPr id="11" name="Rectangle 10">
            <a:extLst>
              <a:ext uri="{FF2B5EF4-FFF2-40B4-BE49-F238E27FC236}">
                <a16:creationId xmlns:a16="http://schemas.microsoft.com/office/drawing/2014/main" xmlns="" id="{EB8E4F29-8B02-4B45-A83A-26746E46AAD8}"/>
              </a:ext>
            </a:extLst>
          </p:cNvPr>
          <p:cNvSpPr/>
          <p:nvPr/>
        </p:nvSpPr>
        <p:spPr>
          <a:xfrm>
            <a:off x="1" y="0"/>
            <a:ext cx="12191999" cy="6858000"/>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hart 6">
            <a:extLst>
              <a:ext uri="{FF2B5EF4-FFF2-40B4-BE49-F238E27FC236}">
                <a16:creationId xmlns:a16="http://schemas.microsoft.com/office/drawing/2014/main" xmlns="" id="{3B4DFF79-E25A-4EF9-8430-8F3948F0D13F}"/>
              </a:ext>
            </a:extLst>
          </p:cNvPr>
          <p:cNvGraphicFramePr/>
          <p:nvPr>
            <p:extLst>
              <p:ext uri="{D42A27DB-BD31-4B8C-83A1-F6EECF244321}">
                <p14:modId xmlns:p14="http://schemas.microsoft.com/office/powerpoint/2010/main" val="1220013369"/>
              </p:ext>
            </p:extLst>
          </p:nvPr>
        </p:nvGraphicFramePr>
        <p:xfrm>
          <a:off x="-192258" y="4189391"/>
          <a:ext cx="1329130" cy="2816276"/>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a:extLst>
              <a:ext uri="{FF2B5EF4-FFF2-40B4-BE49-F238E27FC236}">
                <a16:creationId xmlns:a16="http://schemas.microsoft.com/office/drawing/2014/main" xmlns="" id="{8939D631-9610-48AD-A6F3-5A0ADCB8CE8A}"/>
              </a:ext>
            </a:extLst>
          </p:cNvPr>
          <p:cNvSpPr txBox="1"/>
          <p:nvPr/>
        </p:nvSpPr>
        <p:spPr>
          <a:xfrm>
            <a:off x="11131111" y="542862"/>
            <a:ext cx="648162" cy="646331"/>
          </a:xfrm>
          <a:prstGeom prst="rect">
            <a:avLst/>
          </a:prstGeom>
          <a:noFill/>
        </p:spPr>
        <p:txBody>
          <a:bodyPr wrap="square" rtlCol="0">
            <a:spAutoFit/>
          </a:bodyPr>
          <a:lstStyle/>
          <a:p>
            <a:pPr algn="ctr">
              <a:lnSpc>
                <a:spcPct val="150000"/>
              </a:lnSpc>
            </a:pPr>
            <a:r>
              <a:rPr lang="en-US" sz="1200" dirty="0">
                <a:solidFill>
                  <a:schemeClr val="bg2"/>
                </a:solidFill>
              </a:rPr>
              <a:t>2 0</a:t>
            </a:r>
          </a:p>
          <a:p>
            <a:pPr algn="ctr">
              <a:lnSpc>
                <a:spcPct val="150000"/>
              </a:lnSpc>
            </a:pPr>
            <a:r>
              <a:rPr lang="en-US" sz="1200" dirty="0" smtClean="0">
                <a:solidFill>
                  <a:schemeClr val="bg2"/>
                </a:solidFill>
              </a:rPr>
              <a:t>2 1</a:t>
            </a:r>
            <a:endParaRPr lang="en-US" sz="1200" dirty="0">
              <a:solidFill>
                <a:schemeClr val="bg2"/>
              </a:solidFill>
            </a:endParaRPr>
          </a:p>
        </p:txBody>
      </p:sp>
      <p:sp>
        <p:nvSpPr>
          <p:cNvPr id="22" name="Rectangle: Rounded Corners 21">
            <a:extLst>
              <a:ext uri="{FF2B5EF4-FFF2-40B4-BE49-F238E27FC236}">
                <a16:creationId xmlns:a16="http://schemas.microsoft.com/office/drawing/2014/main" xmlns="" id="{7CD6E2EB-9F78-45CA-8239-191436AE866D}"/>
              </a:ext>
            </a:extLst>
          </p:cNvPr>
          <p:cNvSpPr/>
          <p:nvPr/>
        </p:nvSpPr>
        <p:spPr>
          <a:xfrm>
            <a:off x="11236856" y="6166721"/>
            <a:ext cx="344159" cy="74055"/>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E7466895-CFA8-4838-9549-FB42DFDF5EF3}"/>
              </a:ext>
            </a:extLst>
          </p:cNvPr>
          <p:cNvSpPr txBox="1"/>
          <p:nvPr/>
        </p:nvSpPr>
        <p:spPr>
          <a:xfrm>
            <a:off x="2692400" y="741325"/>
            <a:ext cx="6807200" cy="646331"/>
          </a:xfrm>
          <a:prstGeom prst="rect">
            <a:avLst/>
          </a:prstGeom>
          <a:noFill/>
        </p:spPr>
        <p:txBody>
          <a:bodyPr wrap="square" rtlCol="0">
            <a:spAutoFit/>
          </a:bodyPr>
          <a:lstStyle/>
          <a:p>
            <a:pPr algn="ctr"/>
            <a:r>
              <a:rPr lang="en-US" sz="3600" b="1" dirty="0">
                <a:solidFill>
                  <a:schemeClr val="bg1"/>
                </a:solidFill>
                <a:latin typeface="+mj-lt"/>
              </a:rPr>
              <a:t>So how can you participate?</a:t>
            </a:r>
            <a:endParaRPr lang="en-US" sz="3600" b="1" dirty="0">
              <a:solidFill>
                <a:schemeClr val="bg1"/>
              </a:solidFill>
              <a:latin typeface="+mj-lt"/>
            </a:endParaRPr>
          </a:p>
        </p:txBody>
      </p:sp>
      <p:sp>
        <p:nvSpPr>
          <p:cNvPr id="30" name="TextBox 29">
            <a:extLst>
              <a:ext uri="{FF2B5EF4-FFF2-40B4-BE49-F238E27FC236}">
                <a16:creationId xmlns:a16="http://schemas.microsoft.com/office/drawing/2014/main" xmlns="" id="{F2C22782-F498-4DA7-92C1-B44BAF104377}"/>
              </a:ext>
            </a:extLst>
          </p:cNvPr>
          <p:cNvSpPr txBox="1"/>
          <p:nvPr/>
        </p:nvSpPr>
        <p:spPr>
          <a:xfrm>
            <a:off x="2223123" y="2569136"/>
            <a:ext cx="2353882" cy="369332"/>
          </a:xfrm>
          <a:prstGeom prst="rect">
            <a:avLst/>
          </a:prstGeom>
          <a:noFill/>
        </p:spPr>
        <p:txBody>
          <a:bodyPr wrap="square" rtlCol="0">
            <a:spAutoFit/>
          </a:bodyPr>
          <a:lstStyle/>
          <a:p>
            <a:r>
              <a:rPr lang="en-US" dirty="0">
                <a:solidFill>
                  <a:schemeClr val="bg1"/>
                </a:solidFill>
              </a:rPr>
              <a:t>Buy coins</a:t>
            </a:r>
            <a:endParaRPr lang="en-US" dirty="0">
              <a:solidFill>
                <a:schemeClr val="bg1"/>
              </a:solidFill>
            </a:endParaRPr>
          </a:p>
        </p:txBody>
      </p:sp>
      <p:sp>
        <p:nvSpPr>
          <p:cNvPr id="31" name="TextBox 30">
            <a:extLst>
              <a:ext uri="{FF2B5EF4-FFF2-40B4-BE49-F238E27FC236}">
                <a16:creationId xmlns:a16="http://schemas.microsoft.com/office/drawing/2014/main" xmlns="" id="{46BDC575-0C93-41D4-8715-18F35E08ACBE}"/>
              </a:ext>
            </a:extLst>
          </p:cNvPr>
          <p:cNvSpPr txBox="1"/>
          <p:nvPr/>
        </p:nvSpPr>
        <p:spPr>
          <a:xfrm>
            <a:off x="2223122" y="2245971"/>
            <a:ext cx="2028704" cy="369332"/>
          </a:xfrm>
          <a:prstGeom prst="rect">
            <a:avLst/>
          </a:prstGeom>
          <a:noFill/>
        </p:spPr>
        <p:txBody>
          <a:bodyPr wrap="square" rtlCol="0" anchor="ctr">
            <a:spAutoFit/>
          </a:bodyPr>
          <a:lstStyle/>
          <a:p>
            <a:r>
              <a:rPr lang="en-US" b="1" dirty="0" smtClean="0">
                <a:solidFill>
                  <a:srgbClr val="00B0F0"/>
                </a:solidFill>
                <a:latin typeface="+mj-lt"/>
              </a:rPr>
              <a:t>1</a:t>
            </a:r>
            <a:endParaRPr lang="en-US" b="1" dirty="0">
              <a:solidFill>
                <a:srgbClr val="00B0F0"/>
              </a:solidFill>
              <a:latin typeface="+mj-lt"/>
            </a:endParaRPr>
          </a:p>
        </p:txBody>
      </p:sp>
      <p:sp>
        <p:nvSpPr>
          <p:cNvPr id="32" name="Rectangle: Rounded Corners 31">
            <a:extLst>
              <a:ext uri="{FF2B5EF4-FFF2-40B4-BE49-F238E27FC236}">
                <a16:creationId xmlns:a16="http://schemas.microsoft.com/office/drawing/2014/main" xmlns="" id="{5BA12CC3-1EBA-46CC-ACE3-DD4AD2515F50}"/>
              </a:ext>
            </a:extLst>
          </p:cNvPr>
          <p:cNvSpPr/>
          <p:nvPr/>
        </p:nvSpPr>
        <p:spPr>
          <a:xfrm>
            <a:off x="1705827" y="2374636"/>
            <a:ext cx="409331" cy="389000"/>
          </a:xfrm>
          <a:prstGeom prst="roundRect">
            <a:avLst>
              <a:gd name="adj" fmla="val 748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6C72C12B-3894-4D4F-9299-36833B1999E7}"/>
              </a:ext>
            </a:extLst>
          </p:cNvPr>
          <p:cNvSpPr txBox="1"/>
          <p:nvPr/>
        </p:nvSpPr>
        <p:spPr>
          <a:xfrm>
            <a:off x="9055053" y="2537289"/>
            <a:ext cx="2353882" cy="830997"/>
          </a:xfrm>
          <a:prstGeom prst="rect">
            <a:avLst/>
          </a:prstGeom>
          <a:noFill/>
        </p:spPr>
        <p:txBody>
          <a:bodyPr wrap="square" rtlCol="0">
            <a:spAutoFit/>
          </a:bodyPr>
          <a:lstStyle/>
          <a:p>
            <a:r>
              <a:rPr lang="en-US" sz="1600" dirty="0">
                <a:solidFill>
                  <a:schemeClr val="bg1"/>
                </a:solidFill>
              </a:rPr>
              <a:t>Play the games ( Play games and earn money using SGC coins)</a:t>
            </a:r>
            <a:endParaRPr lang="en-US" sz="1600" dirty="0">
              <a:solidFill>
                <a:schemeClr val="bg1"/>
              </a:solidFill>
            </a:endParaRPr>
          </a:p>
        </p:txBody>
      </p:sp>
      <p:sp>
        <p:nvSpPr>
          <p:cNvPr id="34" name="TextBox 33">
            <a:extLst>
              <a:ext uri="{FF2B5EF4-FFF2-40B4-BE49-F238E27FC236}">
                <a16:creationId xmlns:a16="http://schemas.microsoft.com/office/drawing/2014/main" xmlns="" id="{C87916F9-070A-47CC-962D-E229F53D201C}"/>
              </a:ext>
            </a:extLst>
          </p:cNvPr>
          <p:cNvSpPr txBox="1"/>
          <p:nvPr/>
        </p:nvSpPr>
        <p:spPr>
          <a:xfrm>
            <a:off x="9055052" y="2214124"/>
            <a:ext cx="2028704" cy="369332"/>
          </a:xfrm>
          <a:prstGeom prst="rect">
            <a:avLst/>
          </a:prstGeom>
          <a:noFill/>
        </p:spPr>
        <p:txBody>
          <a:bodyPr wrap="square" rtlCol="0" anchor="ctr">
            <a:spAutoFit/>
          </a:bodyPr>
          <a:lstStyle/>
          <a:p>
            <a:r>
              <a:rPr lang="en-US" b="1" dirty="0" smtClean="0">
                <a:solidFill>
                  <a:srgbClr val="00B0F0"/>
                </a:solidFill>
                <a:latin typeface="+mj-lt"/>
              </a:rPr>
              <a:t>3</a:t>
            </a:r>
            <a:endParaRPr lang="en-US" b="1" dirty="0">
              <a:solidFill>
                <a:srgbClr val="00B0F0"/>
              </a:solidFill>
              <a:latin typeface="+mj-lt"/>
            </a:endParaRPr>
          </a:p>
        </p:txBody>
      </p:sp>
      <p:sp>
        <p:nvSpPr>
          <p:cNvPr id="35" name="Rectangle: Rounded Corners 34">
            <a:extLst>
              <a:ext uri="{FF2B5EF4-FFF2-40B4-BE49-F238E27FC236}">
                <a16:creationId xmlns:a16="http://schemas.microsoft.com/office/drawing/2014/main" xmlns="" id="{937A9C0A-0CA2-4C90-96E8-AC6DD3BC1BA2}"/>
              </a:ext>
            </a:extLst>
          </p:cNvPr>
          <p:cNvSpPr/>
          <p:nvPr/>
        </p:nvSpPr>
        <p:spPr>
          <a:xfrm>
            <a:off x="8537757" y="2342789"/>
            <a:ext cx="409331" cy="389000"/>
          </a:xfrm>
          <a:prstGeom prst="roundRect">
            <a:avLst>
              <a:gd name="adj" fmla="val 748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xmlns="" id="{3EC6720A-5D6B-46C9-A986-D47AAF7D2932}"/>
              </a:ext>
            </a:extLst>
          </p:cNvPr>
          <p:cNvSpPr txBox="1"/>
          <p:nvPr/>
        </p:nvSpPr>
        <p:spPr>
          <a:xfrm>
            <a:off x="5204868" y="2537289"/>
            <a:ext cx="2674929" cy="1077218"/>
          </a:xfrm>
          <a:prstGeom prst="rect">
            <a:avLst/>
          </a:prstGeom>
          <a:noFill/>
        </p:spPr>
        <p:txBody>
          <a:bodyPr wrap="square" rtlCol="0">
            <a:spAutoFit/>
          </a:bodyPr>
          <a:lstStyle/>
          <a:p>
            <a:r>
              <a:rPr lang="en-US" sz="1600" dirty="0">
                <a:solidFill>
                  <a:schemeClr val="bg1"/>
                </a:solidFill>
              </a:rPr>
              <a:t>Sign up to </a:t>
            </a:r>
            <a:r>
              <a:rPr lang="en-US" sz="1600" dirty="0" smtClean="0">
                <a:solidFill>
                  <a:schemeClr val="bg1"/>
                </a:solidFill>
              </a:rPr>
              <a:t>marketer </a:t>
            </a:r>
            <a:r>
              <a:rPr lang="en-US" sz="1600" dirty="0">
                <a:solidFill>
                  <a:schemeClr val="bg1"/>
                </a:solidFill>
              </a:rPr>
              <a:t>affiliate </a:t>
            </a:r>
            <a:r>
              <a:rPr lang="en-US" sz="1600" dirty="0" smtClean="0">
                <a:solidFill>
                  <a:schemeClr val="bg1"/>
                </a:solidFill>
              </a:rPr>
              <a:t>programmers </a:t>
            </a:r>
            <a:r>
              <a:rPr lang="en-US" sz="1600" dirty="0">
                <a:solidFill>
                  <a:schemeClr val="bg1"/>
                </a:solidFill>
              </a:rPr>
              <a:t>( </a:t>
            </a:r>
            <a:r>
              <a:rPr lang="en-US" sz="1600" dirty="0" smtClean="0">
                <a:solidFill>
                  <a:schemeClr val="bg1"/>
                </a:solidFill>
              </a:rPr>
              <a:t>Non-MLM </a:t>
            </a:r>
            <a:r>
              <a:rPr lang="en-US" sz="1600" dirty="0">
                <a:solidFill>
                  <a:schemeClr val="bg1"/>
                </a:solidFill>
              </a:rPr>
              <a:t>retail coin and item distribution </a:t>
            </a:r>
            <a:r>
              <a:rPr lang="en-US" sz="1600" dirty="0" smtClean="0">
                <a:solidFill>
                  <a:schemeClr val="bg1"/>
                </a:solidFill>
              </a:rPr>
              <a:t>program)</a:t>
            </a:r>
            <a:endParaRPr lang="en-US" sz="1600" dirty="0">
              <a:solidFill>
                <a:schemeClr val="bg1"/>
              </a:solidFill>
            </a:endParaRPr>
          </a:p>
        </p:txBody>
      </p:sp>
      <p:sp>
        <p:nvSpPr>
          <p:cNvPr id="50" name="TextBox 49">
            <a:extLst>
              <a:ext uri="{FF2B5EF4-FFF2-40B4-BE49-F238E27FC236}">
                <a16:creationId xmlns:a16="http://schemas.microsoft.com/office/drawing/2014/main" xmlns="" id="{D64C2518-AE28-4B00-A149-3753A4FE757D}"/>
              </a:ext>
            </a:extLst>
          </p:cNvPr>
          <p:cNvSpPr txBox="1"/>
          <p:nvPr/>
        </p:nvSpPr>
        <p:spPr>
          <a:xfrm>
            <a:off x="5204868" y="2214124"/>
            <a:ext cx="2028704" cy="369332"/>
          </a:xfrm>
          <a:prstGeom prst="rect">
            <a:avLst/>
          </a:prstGeom>
          <a:noFill/>
        </p:spPr>
        <p:txBody>
          <a:bodyPr wrap="square" rtlCol="0" anchor="ctr">
            <a:spAutoFit/>
          </a:bodyPr>
          <a:lstStyle/>
          <a:p>
            <a:r>
              <a:rPr lang="en-US" b="1" dirty="0" smtClean="0">
                <a:solidFill>
                  <a:srgbClr val="00B0F0"/>
                </a:solidFill>
                <a:latin typeface="+mj-lt"/>
              </a:rPr>
              <a:t>2</a:t>
            </a:r>
            <a:endParaRPr lang="en-US" b="1" dirty="0">
              <a:solidFill>
                <a:srgbClr val="00B0F0"/>
              </a:solidFill>
              <a:latin typeface="+mj-lt"/>
            </a:endParaRPr>
          </a:p>
        </p:txBody>
      </p:sp>
      <p:sp>
        <p:nvSpPr>
          <p:cNvPr id="51" name="Rectangle: Rounded Corners 50">
            <a:extLst>
              <a:ext uri="{FF2B5EF4-FFF2-40B4-BE49-F238E27FC236}">
                <a16:creationId xmlns:a16="http://schemas.microsoft.com/office/drawing/2014/main" xmlns="" id="{24840A61-578B-4FBE-BCFC-D0321C3D6F27}"/>
              </a:ext>
            </a:extLst>
          </p:cNvPr>
          <p:cNvSpPr/>
          <p:nvPr/>
        </p:nvSpPr>
        <p:spPr>
          <a:xfrm>
            <a:off x="4687573" y="2342789"/>
            <a:ext cx="409331" cy="389000"/>
          </a:xfrm>
          <a:prstGeom prst="roundRect">
            <a:avLst>
              <a:gd name="adj" fmla="val 748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xmlns="" id="{0B17A36E-9376-4BE4-BF93-8F349C46F78B}"/>
              </a:ext>
            </a:extLst>
          </p:cNvPr>
          <p:cNvSpPr txBox="1"/>
          <p:nvPr/>
        </p:nvSpPr>
        <p:spPr>
          <a:xfrm>
            <a:off x="2223123" y="4493694"/>
            <a:ext cx="2353882" cy="830997"/>
          </a:xfrm>
          <a:prstGeom prst="rect">
            <a:avLst/>
          </a:prstGeom>
          <a:noFill/>
        </p:spPr>
        <p:txBody>
          <a:bodyPr wrap="square" rtlCol="0">
            <a:spAutoFit/>
          </a:bodyPr>
          <a:lstStyle/>
          <a:p>
            <a:r>
              <a:rPr lang="en-US" sz="1600" dirty="0">
                <a:solidFill>
                  <a:schemeClr val="bg1"/>
                </a:solidFill>
              </a:rPr>
              <a:t>Become an Investor (Invest in Suponic’s unique game titles)</a:t>
            </a:r>
            <a:endParaRPr lang="en-US" sz="1600" dirty="0">
              <a:solidFill>
                <a:schemeClr val="bg1"/>
              </a:solidFill>
            </a:endParaRPr>
          </a:p>
        </p:txBody>
      </p:sp>
      <p:sp>
        <p:nvSpPr>
          <p:cNvPr id="53" name="TextBox 52">
            <a:extLst>
              <a:ext uri="{FF2B5EF4-FFF2-40B4-BE49-F238E27FC236}">
                <a16:creationId xmlns:a16="http://schemas.microsoft.com/office/drawing/2014/main" xmlns="" id="{2A72974E-1AF8-442A-8B1F-649ECCC698A1}"/>
              </a:ext>
            </a:extLst>
          </p:cNvPr>
          <p:cNvSpPr txBox="1"/>
          <p:nvPr/>
        </p:nvSpPr>
        <p:spPr>
          <a:xfrm>
            <a:off x="2223122" y="4170529"/>
            <a:ext cx="2028704" cy="369332"/>
          </a:xfrm>
          <a:prstGeom prst="rect">
            <a:avLst/>
          </a:prstGeom>
          <a:noFill/>
        </p:spPr>
        <p:txBody>
          <a:bodyPr wrap="square" rtlCol="0" anchor="ctr">
            <a:spAutoFit/>
          </a:bodyPr>
          <a:lstStyle/>
          <a:p>
            <a:r>
              <a:rPr lang="en-US" b="1" dirty="0" smtClean="0">
                <a:solidFill>
                  <a:srgbClr val="00B0F0"/>
                </a:solidFill>
                <a:latin typeface="+mj-lt"/>
              </a:rPr>
              <a:t>4</a:t>
            </a:r>
            <a:endParaRPr lang="en-US" b="1" dirty="0">
              <a:solidFill>
                <a:srgbClr val="00B0F0"/>
              </a:solidFill>
              <a:latin typeface="+mj-lt"/>
            </a:endParaRPr>
          </a:p>
        </p:txBody>
      </p:sp>
      <p:sp>
        <p:nvSpPr>
          <p:cNvPr id="54" name="Rectangle: Rounded Corners 53">
            <a:extLst>
              <a:ext uri="{FF2B5EF4-FFF2-40B4-BE49-F238E27FC236}">
                <a16:creationId xmlns:a16="http://schemas.microsoft.com/office/drawing/2014/main" xmlns="" id="{DCD856AA-6E9F-4625-BF73-A4EEF821ACCD}"/>
              </a:ext>
            </a:extLst>
          </p:cNvPr>
          <p:cNvSpPr/>
          <p:nvPr/>
        </p:nvSpPr>
        <p:spPr>
          <a:xfrm>
            <a:off x="1705827" y="4299194"/>
            <a:ext cx="409331" cy="389000"/>
          </a:xfrm>
          <a:prstGeom prst="roundRect">
            <a:avLst>
              <a:gd name="adj" fmla="val 748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3EC6720A-5D6B-46C9-A986-D47AAF7D2932}"/>
              </a:ext>
            </a:extLst>
          </p:cNvPr>
          <p:cNvSpPr txBox="1"/>
          <p:nvPr/>
        </p:nvSpPr>
        <p:spPr>
          <a:xfrm>
            <a:off x="5210681" y="4493694"/>
            <a:ext cx="2136668" cy="1077218"/>
          </a:xfrm>
          <a:prstGeom prst="rect">
            <a:avLst/>
          </a:prstGeom>
          <a:noFill/>
        </p:spPr>
        <p:txBody>
          <a:bodyPr wrap="square" rtlCol="0">
            <a:spAutoFit/>
          </a:bodyPr>
          <a:lstStyle/>
          <a:p>
            <a:r>
              <a:rPr lang="en-US" sz="1600" dirty="0">
                <a:solidFill>
                  <a:schemeClr val="bg1"/>
                </a:solidFill>
              </a:rPr>
              <a:t>Be a game developer </a:t>
            </a:r>
            <a:r>
              <a:rPr lang="en-US" sz="1600" dirty="0" smtClean="0">
                <a:solidFill>
                  <a:schemeClr val="bg1"/>
                </a:solidFill>
              </a:rPr>
              <a:t>(Have </a:t>
            </a:r>
            <a:r>
              <a:rPr lang="en-US" sz="1600" dirty="0">
                <a:solidFill>
                  <a:schemeClr val="bg1"/>
                </a:solidFill>
              </a:rPr>
              <a:t>video games? Join us for revenue share)</a:t>
            </a:r>
            <a:endParaRPr lang="en-US" sz="1600" dirty="0">
              <a:solidFill>
                <a:schemeClr val="bg1"/>
              </a:solidFill>
            </a:endParaRPr>
          </a:p>
        </p:txBody>
      </p:sp>
      <p:sp>
        <p:nvSpPr>
          <p:cNvPr id="28" name="TextBox 27">
            <a:extLst>
              <a:ext uri="{FF2B5EF4-FFF2-40B4-BE49-F238E27FC236}">
                <a16:creationId xmlns:a16="http://schemas.microsoft.com/office/drawing/2014/main" xmlns="" id="{D64C2518-AE28-4B00-A149-3753A4FE757D}"/>
              </a:ext>
            </a:extLst>
          </p:cNvPr>
          <p:cNvSpPr txBox="1"/>
          <p:nvPr/>
        </p:nvSpPr>
        <p:spPr>
          <a:xfrm>
            <a:off x="5210680" y="4170529"/>
            <a:ext cx="2028704" cy="369332"/>
          </a:xfrm>
          <a:prstGeom prst="rect">
            <a:avLst/>
          </a:prstGeom>
          <a:noFill/>
        </p:spPr>
        <p:txBody>
          <a:bodyPr wrap="square" rtlCol="0" anchor="ctr">
            <a:spAutoFit/>
          </a:bodyPr>
          <a:lstStyle/>
          <a:p>
            <a:r>
              <a:rPr lang="en-US" b="1" dirty="0" smtClean="0">
                <a:solidFill>
                  <a:srgbClr val="00B0F0"/>
                </a:solidFill>
                <a:latin typeface="+mj-lt"/>
              </a:rPr>
              <a:t>5</a:t>
            </a:r>
            <a:endParaRPr lang="en-US" b="1" dirty="0">
              <a:solidFill>
                <a:srgbClr val="00B0F0"/>
              </a:solidFill>
              <a:latin typeface="+mj-lt"/>
            </a:endParaRPr>
          </a:p>
        </p:txBody>
      </p:sp>
      <p:sp>
        <p:nvSpPr>
          <p:cNvPr id="29" name="Rectangle: Rounded Corners 50">
            <a:extLst>
              <a:ext uri="{FF2B5EF4-FFF2-40B4-BE49-F238E27FC236}">
                <a16:creationId xmlns:a16="http://schemas.microsoft.com/office/drawing/2014/main" xmlns="" id="{24840A61-578B-4FBE-BCFC-D0321C3D6F27}"/>
              </a:ext>
            </a:extLst>
          </p:cNvPr>
          <p:cNvSpPr/>
          <p:nvPr/>
        </p:nvSpPr>
        <p:spPr>
          <a:xfrm>
            <a:off x="4693385" y="4299194"/>
            <a:ext cx="409331" cy="389000"/>
          </a:xfrm>
          <a:prstGeom prst="roundRect">
            <a:avLst>
              <a:gd name="adj" fmla="val 748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070" y="270394"/>
            <a:ext cx="2164211" cy="595633"/>
          </a:xfrm>
          <a:prstGeom prst="rect">
            <a:avLst/>
          </a:prstGeom>
        </p:spPr>
      </p:pic>
    </p:spTree>
    <p:extLst>
      <p:ext uri="{BB962C8B-B14F-4D97-AF65-F5344CB8AC3E}">
        <p14:creationId xmlns:p14="http://schemas.microsoft.com/office/powerpoint/2010/main" val="22905452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left)">
                                      <p:cBhvr>
                                        <p:cTn id="11" dur="500"/>
                                        <p:tgtEl>
                                          <p:spTgt spid="7">
                                            <p:graphicEl>
                                              <a:chart seriesIdx="-3" categoryIdx="-3" bldStep="gridLegend"/>
                                            </p:graphic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left)">
                                      <p:cBhvr>
                                        <p:cTn id="15" dur="500"/>
                                        <p:tgtEl>
                                          <p:spTgt spid="7">
                                            <p:graphicEl>
                                              <a:chart seriesIdx="0" categoryIdx="-4" bldStep="series"/>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500"/>
                                        <p:tgtEl>
                                          <p:spTgt spid="5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series"/>
        </p:bldSub>
      </p:bldGraphic>
      <p:bldP spid="25" grpId="0"/>
      <p:bldP spid="30" grpId="0"/>
      <p:bldP spid="31" grpId="0"/>
      <p:bldP spid="32" grpId="0" animBg="1"/>
      <p:bldP spid="33" grpId="0"/>
      <p:bldP spid="34" grpId="0"/>
      <p:bldP spid="35" grpId="0" animBg="1"/>
      <p:bldP spid="49" grpId="0"/>
      <p:bldP spid="50" grpId="0"/>
      <p:bldP spid="51" grpId="0" animBg="1"/>
      <p:bldP spid="52" grpId="0"/>
      <p:bldP spid="53" grpId="0"/>
      <p:bldP spid="54" grpId="0" animBg="1"/>
      <p:bldP spid="27" grpId="0"/>
      <p:bldP spid="28" grpId="0"/>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22" name="Rectangle 21">
            <a:extLst>
              <a:ext uri="{FF2B5EF4-FFF2-40B4-BE49-F238E27FC236}">
                <a16:creationId xmlns:a16="http://schemas.microsoft.com/office/drawing/2014/main" xmlns="" id="{452AFBEA-A10C-4AE6-A6F1-D990B27A0EBA}"/>
              </a:ext>
            </a:extLst>
          </p:cNvPr>
          <p:cNvSpPr/>
          <p:nvPr/>
        </p:nvSpPr>
        <p:spPr>
          <a:xfrm>
            <a:off x="1" y="0"/>
            <a:ext cx="12191999" cy="6858000"/>
          </a:xfrm>
          <a:prstGeom prst="rect">
            <a:avLst/>
          </a:prstGeom>
          <a:solidFill>
            <a:schemeClr val="tx2">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9">
            <a:extLst>
              <a:ext uri="{FF2B5EF4-FFF2-40B4-BE49-F238E27FC236}">
                <a16:creationId xmlns:a16="http://schemas.microsoft.com/office/drawing/2014/main" xmlns="" id="{6979C185-EA59-409C-9B01-465DBC9C30C7}"/>
              </a:ext>
            </a:extLst>
          </p:cNvPr>
          <p:cNvSpPr>
            <a:spLocks/>
          </p:cNvSpPr>
          <p:nvPr/>
        </p:nvSpPr>
        <p:spPr bwMode="auto">
          <a:xfrm>
            <a:off x="5962650" y="3963957"/>
            <a:ext cx="6229349" cy="2894043"/>
          </a:xfrm>
          <a:custGeom>
            <a:avLst/>
            <a:gdLst>
              <a:gd name="T0" fmla="*/ 2740 w 2740"/>
              <a:gd name="T1" fmla="*/ 0 h 1262"/>
              <a:gd name="T2" fmla="*/ 0 w 2740"/>
              <a:gd name="T3" fmla="*/ 1262 h 1262"/>
              <a:gd name="T4" fmla="*/ 2740 w 2740"/>
              <a:gd name="T5" fmla="*/ 1262 h 1262"/>
              <a:gd name="T6" fmla="*/ 2740 w 2740"/>
              <a:gd name="T7" fmla="*/ 0 h 1262"/>
            </a:gdLst>
            <a:ahLst/>
            <a:cxnLst>
              <a:cxn ang="0">
                <a:pos x="T0" y="T1"/>
              </a:cxn>
              <a:cxn ang="0">
                <a:pos x="T2" y="T3"/>
              </a:cxn>
              <a:cxn ang="0">
                <a:pos x="T4" y="T5"/>
              </a:cxn>
              <a:cxn ang="0">
                <a:pos x="T6" y="T7"/>
              </a:cxn>
            </a:cxnLst>
            <a:rect l="0" t="0" r="r" b="b"/>
            <a:pathLst>
              <a:path w="2740" h="1262">
                <a:moveTo>
                  <a:pt x="2740" y="0"/>
                </a:moveTo>
                <a:cubicBezTo>
                  <a:pt x="2240" y="489"/>
                  <a:pt x="1402" y="993"/>
                  <a:pt x="0" y="1262"/>
                </a:cubicBezTo>
                <a:cubicBezTo>
                  <a:pt x="2740" y="1262"/>
                  <a:pt x="2740" y="1262"/>
                  <a:pt x="2740" y="1262"/>
                </a:cubicBezTo>
                <a:lnTo>
                  <a:pt x="2740" y="0"/>
                </a:lnTo>
                <a:close/>
              </a:path>
            </a:pathLst>
          </a:custGeom>
          <a:gradFill>
            <a:gsLst>
              <a:gs pos="0">
                <a:schemeClr val="accent1"/>
              </a:gs>
              <a:gs pos="100000">
                <a:schemeClr val="accent3"/>
              </a:gs>
            </a:gsLst>
            <a:lin ang="5400000" scaled="1"/>
          </a:gradFill>
          <a:ln>
            <a:noFill/>
          </a:ln>
          <a:effectLst>
            <a:outerShdw blurRad="508000" dist="50800" dir="5400000" algn="ctr" rotWithShape="0">
              <a:srgbClr val="000000">
                <a:alpha val="43137"/>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14" name="TextBox 13">
            <a:extLst>
              <a:ext uri="{FF2B5EF4-FFF2-40B4-BE49-F238E27FC236}">
                <a16:creationId xmlns:a16="http://schemas.microsoft.com/office/drawing/2014/main" xmlns="" id="{9B054A9C-1AD0-4192-81A8-936C207B6895}"/>
              </a:ext>
            </a:extLst>
          </p:cNvPr>
          <p:cNvSpPr txBox="1"/>
          <p:nvPr/>
        </p:nvSpPr>
        <p:spPr>
          <a:xfrm rot="5400000">
            <a:off x="9853638" y="3298196"/>
            <a:ext cx="3193143" cy="261610"/>
          </a:xfrm>
          <a:prstGeom prst="rect">
            <a:avLst/>
          </a:prstGeom>
          <a:noFill/>
        </p:spPr>
        <p:txBody>
          <a:bodyPr wrap="square" rtlCol="0">
            <a:spAutoFit/>
          </a:bodyPr>
          <a:lstStyle/>
          <a:p>
            <a:pPr algn="ctr"/>
            <a:r>
              <a:rPr lang="en-US" sz="1100" dirty="0" smtClean="0">
                <a:solidFill>
                  <a:schemeClr val="bg2"/>
                </a:solidFill>
              </a:rPr>
              <a:t>Doing the Impossible</a:t>
            </a:r>
            <a:endParaRPr lang="en-US" sz="1100" dirty="0">
              <a:solidFill>
                <a:schemeClr val="bg2"/>
              </a:solidFill>
            </a:endParaRPr>
          </a:p>
        </p:txBody>
      </p:sp>
      <p:sp>
        <p:nvSpPr>
          <p:cNvPr id="15" name="TextBox 14">
            <a:extLst>
              <a:ext uri="{FF2B5EF4-FFF2-40B4-BE49-F238E27FC236}">
                <a16:creationId xmlns:a16="http://schemas.microsoft.com/office/drawing/2014/main" xmlns="" id="{FBE618C1-309D-49DF-89F2-13B9AD8C3BE0}"/>
              </a:ext>
            </a:extLst>
          </p:cNvPr>
          <p:cNvSpPr txBox="1"/>
          <p:nvPr/>
        </p:nvSpPr>
        <p:spPr>
          <a:xfrm>
            <a:off x="11131111" y="542862"/>
            <a:ext cx="648162" cy="646331"/>
          </a:xfrm>
          <a:prstGeom prst="rect">
            <a:avLst/>
          </a:prstGeom>
          <a:noFill/>
        </p:spPr>
        <p:txBody>
          <a:bodyPr wrap="square" rtlCol="0">
            <a:spAutoFit/>
          </a:bodyPr>
          <a:lstStyle/>
          <a:p>
            <a:pPr algn="ctr">
              <a:lnSpc>
                <a:spcPct val="150000"/>
              </a:lnSpc>
            </a:pPr>
            <a:r>
              <a:rPr lang="en-US" sz="1200" dirty="0">
                <a:solidFill>
                  <a:schemeClr val="bg2"/>
                </a:solidFill>
              </a:rPr>
              <a:t>2 0</a:t>
            </a:r>
          </a:p>
          <a:p>
            <a:pPr algn="ctr">
              <a:lnSpc>
                <a:spcPct val="150000"/>
              </a:lnSpc>
            </a:pPr>
            <a:r>
              <a:rPr lang="en-US" sz="1200" dirty="0" smtClean="0">
                <a:solidFill>
                  <a:schemeClr val="bg2"/>
                </a:solidFill>
              </a:rPr>
              <a:t>2 1</a:t>
            </a:r>
            <a:endParaRPr lang="en-US" sz="1200" dirty="0">
              <a:solidFill>
                <a:schemeClr val="bg2"/>
              </a:solidFill>
            </a:endParaRPr>
          </a:p>
        </p:txBody>
      </p:sp>
      <p:sp>
        <p:nvSpPr>
          <p:cNvPr id="16" name="Rectangle: Rounded Corners 15">
            <a:extLst>
              <a:ext uri="{FF2B5EF4-FFF2-40B4-BE49-F238E27FC236}">
                <a16:creationId xmlns:a16="http://schemas.microsoft.com/office/drawing/2014/main" xmlns="" id="{53BF2CF1-D44B-4851-AA80-DB0740DA6A3C}"/>
              </a:ext>
            </a:extLst>
          </p:cNvPr>
          <p:cNvSpPr/>
          <p:nvPr/>
        </p:nvSpPr>
        <p:spPr>
          <a:xfrm>
            <a:off x="11236856" y="6166721"/>
            <a:ext cx="344159" cy="74055"/>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8F3A5FF3-ABBE-4158-8A4F-51082C744D89}"/>
              </a:ext>
            </a:extLst>
          </p:cNvPr>
          <p:cNvSpPr txBox="1"/>
          <p:nvPr/>
        </p:nvSpPr>
        <p:spPr>
          <a:xfrm>
            <a:off x="1875692" y="1849543"/>
            <a:ext cx="5012788" cy="1754326"/>
          </a:xfrm>
          <a:prstGeom prst="rect">
            <a:avLst/>
          </a:prstGeom>
          <a:noFill/>
        </p:spPr>
        <p:txBody>
          <a:bodyPr wrap="square" rtlCol="0">
            <a:spAutoFit/>
          </a:bodyPr>
          <a:lstStyle/>
          <a:p>
            <a:r>
              <a:rPr lang="en-US" sz="5400" b="1" dirty="0" smtClean="0">
                <a:solidFill>
                  <a:schemeClr val="bg2"/>
                </a:solidFill>
                <a:latin typeface="+mj-lt"/>
              </a:rPr>
              <a:t>Strap on your Seat Belt</a:t>
            </a:r>
            <a:endParaRPr lang="en-US" sz="5400" b="1" dirty="0">
              <a:solidFill>
                <a:schemeClr val="accent1"/>
              </a:solidFill>
              <a:latin typeface="+mj-lt"/>
            </a:endParaRPr>
          </a:p>
        </p:txBody>
      </p:sp>
      <p:sp>
        <p:nvSpPr>
          <p:cNvPr id="23" name="TextBox 22">
            <a:extLst>
              <a:ext uri="{FF2B5EF4-FFF2-40B4-BE49-F238E27FC236}">
                <a16:creationId xmlns:a16="http://schemas.microsoft.com/office/drawing/2014/main" xmlns="" id="{9B054A9C-1AD0-4192-81A8-936C207B6895}"/>
              </a:ext>
            </a:extLst>
          </p:cNvPr>
          <p:cNvSpPr txBox="1"/>
          <p:nvPr/>
        </p:nvSpPr>
        <p:spPr>
          <a:xfrm>
            <a:off x="1875691" y="3603869"/>
            <a:ext cx="3193143" cy="338554"/>
          </a:xfrm>
          <a:prstGeom prst="rect">
            <a:avLst/>
          </a:prstGeom>
          <a:noFill/>
        </p:spPr>
        <p:txBody>
          <a:bodyPr wrap="square" rtlCol="0">
            <a:spAutoFit/>
          </a:bodyPr>
          <a:lstStyle/>
          <a:p>
            <a:r>
              <a:rPr lang="en-US" sz="1600" dirty="0" smtClean="0">
                <a:solidFill>
                  <a:schemeClr val="bg2"/>
                </a:solidFill>
              </a:rPr>
              <a:t>You’re about to be Blown Away</a:t>
            </a:r>
            <a:endParaRPr lang="en-US" sz="1600" dirty="0">
              <a:solidFill>
                <a:schemeClr val="bg2"/>
              </a:solidFill>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0706" y="6240776"/>
            <a:ext cx="1800309" cy="495480"/>
          </a:xfrm>
          <a:prstGeom prst="rect">
            <a:avLst/>
          </a:prstGeom>
        </p:spPr>
      </p:pic>
    </p:spTree>
    <p:extLst>
      <p:ext uri="{BB962C8B-B14F-4D97-AF65-F5344CB8AC3E}">
        <p14:creationId xmlns:p14="http://schemas.microsoft.com/office/powerpoint/2010/main" val="1532735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decel="4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0-#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0" r="30"/>
          <a:stretch>
            <a:fillRect/>
          </a:stretch>
        </p:blipFill>
        <p:spPr/>
      </p:pic>
      <p:sp>
        <p:nvSpPr>
          <p:cNvPr id="7" name="Rectangle 6">
            <a:extLst>
              <a:ext uri="{FF2B5EF4-FFF2-40B4-BE49-F238E27FC236}">
                <a16:creationId xmlns:a16="http://schemas.microsoft.com/office/drawing/2014/main" xmlns="" id="{1D270540-E2E9-4F62-8277-901FB783C851}"/>
              </a:ext>
            </a:extLst>
          </p:cNvPr>
          <p:cNvSpPr/>
          <p:nvPr/>
        </p:nvSpPr>
        <p:spPr>
          <a:xfrm>
            <a:off x="1" y="0"/>
            <a:ext cx="12191999" cy="6858000"/>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79E9B58B-F6CD-47E7-BC2A-50CCFEE1AF61}"/>
              </a:ext>
            </a:extLst>
          </p:cNvPr>
          <p:cNvSpPr txBox="1"/>
          <p:nvPr/>
        </p:nvSpPr>
        <p:spPr>
          <a:xfrm>
            <a:off x="3152425" y="2223575"/>
            <a:ext cx="6230044" cy="1754326"/>
          </a:xfrm>
          <a:prstGeom prst="rect">
            <a:avLst/>
          </a:prstGeom>
          <a:noFill/>
        </p:spPr>
        <p:txBody>
          <a:bodyPr wrap="square" rtlCol="0">
            <a:spAutoFit/>
          </a:bodyPr>
          <a:lstStyle/>
          <a:p>
            <a:r>
              <a:rPr lang="en-US" sz="5400" b="1" dirty="0">
                <a:solidFill>
                  <a:schemeClr val="bg2"/>
                </a:solidFill>
                <a:latin typeface="+mj-lt"/>
              </a:rPr>
              <a:t>Thank you</a:t>
            </a:r>
          </a:p>
          <a:p>
            <a:r>
              <a:rPr lang="en-US" sz="5400" b="1" dirty="0">
                <a:solidFill>
                  <a:schemeClr val="bg2"/>
                </a:solidFill>
                <a:latin typeface="+mj-lt"/>
              </a:rPr>
              <a:t>For </a:t>
            </a:r>
            <a:r>
              <a:rPr lang="en-US" sz="5400" b="1" dirty="0" smtClean="0">
                <a:solidFill>
                  <a:schemeClr val="accent1"/>
                </a:solidFill>
                <a:latin typeface="+mj-lt"/>
              </a:rPr>
              <a:t>your Interest</a:t>
            </a:r>
            <a:endParaRPr lang="en-US" sz="5400" b="1" dirty="0">
              <a:solidFill>
                <a:schemeClr val="accent1"/>
              </a:solidFill>
              <a:latin typeface="+mj-lt"/>
            </a:endParaRPr>
          </a:p>
        </p:txBody>
      </p:sp>
      <p:sp>
        <p:nvSpPr>
          <p:cNvPr id="15" name="TextBox 14">
            <a:extLst>
              <a:ext uri="{FF2B5EF4-FFF2-40B4-BE49-F238E27FC236}">
                <a16:creationId xmlns:a16="http://schemas.microsoft.com/office/drawing/2014/main" xmlns="" id="{D3CC8028-422C-4C1D-917D-DAF71FA1B05C}"/>
              </a:ext>
            </a:extLst>
          </p:cNvPr>
          <p:cNvSpPr txBox="1"/>
          <p:nvPr/>
        </p:nvSpPr>
        <p:spPr>
          <a:xfrm rot="5400000">
            <a:off x="9853638" y="3298196"/>
            <a:ext cx="3193143" cy="261610"/>
          </a:xfrm>
          <a:prstGeom prst="rect">
            <a:avLst/>
          </a:prstGeom>
          <a:noFill/>
        </p:spPr>
        <p:txBody>
          <a:bodyPr wrap="square" rtlCol="0">
            <a:spAutoFit/>
          </a:bodyPr>
          <a:lstStyle/>
          <a:p>
            <a:pPr algn="ctr"/>
            <a:r>
              <a:rPr lang="en-US" sz="1100" dirty="0" smtClean="0">
                <a:solidFill>
                  <a:schemeClr val="bg2"/>
                </a:solidFill>
              </a:rPr>
              <a:t>Doing the impossible</a:t>
            </a:r>
            <a:endParaRPr lang="en-US" sz="1100" dirty="0">
              <a:solidFill>
                <a:schemeClr val="bg2"/>
              </a:solidFill>
            </a:endParaRPr>
          </a:p>
        </p:txBody>
      </p:sp>
      <p:sp>
        <p:nvSpPr>
          <p:cNvPr id="16" name="TextBox 15">
            <a:extLst>
              <a:ext uri="{FF2B5EF4-FFF2-40B4-BE49-F238E27FC236}">
                <a16:creationId xmlns:a16="http://schemas.microsoft.com/office/drawing/2014/main" xmlns="" id="{89E2CC5E-FDB2-470F-B0C3-219A7DEC3E38}"/>
              </a:ext>
            </a:extLst>
          </p:cNvPr>
          <p:cNvSpPr txBox="1"/>
          <p:nvPr/>
        </p:nvSpPr>
        <p:spPr>
          <a:xfrm>
            <a:off x="11131111" y="542862"/>
            <a:ext cx="648162" cy="646331"/>
          </a:xfrm>
          <a:prstGeom prst="rect">
            <a:avLst/>
          </a:prstGeom>
          <a:noFill/>
        </p:spPr>
        <p:txBody>
          <a:bodyPr wrap="square" rtlCol="0">
            <a:spAutoFit/>
          </a:bodyPr>
          <a:lstStyle/>
          <a:p>
            <a:pPr algn="ctr">
              <a:lnSpc>
                <a:spcPct val="150000"/>
              </a:lnSpc>
            </a:pPr>
            <a:r>
              <a:rPr lang="en-US" sz="1200" dirty="0">
                <a:solidFill>
                  <a:schemeClr val="bg2"/>
                </a:solidFill>
              </a:rPr>
              <a:t>2 0</a:t>
            </a:r>
          </a:p>
          <a:p>
            <a:pPr algn="ctr">
              <a:lnSpc>
                <a:spcPct val="150000"/>
              </a:lnSpc>
            </a:pPr>
            <a:r>
              <a:rPr lang="en-US" sz="1200" dirty="0" smtClean="0">
                <a:solidFill>
                  <a:schemeClr val="bg2"/>
                </a:solidFill>
              </a:rPr>
              <a:t>2 1</a:t>
            </a:r>
            <a:endParaRPr lang="en-US" sz="1200" dirty="0">
              <a:solidFill>
                <a:schemeClr val="bg2"/>
              </a:solidFill>
            </a:endParaRPr>
          </a:p>
        </p:txBody>
      </p:sp>
      <p:sp>
        <p:nvSpPr>
          <p:cNvPr id="17" name="Oval 16">
            <a:extLst>
              <a:ext uri="{FF2B5EF4-FFF2-40B4-BE49-F238E27FC236}">
                <a16:creationId xmlns:a16="http://schemas.microsoft.com/office/drawing/2014/main" xmlns="" id="{45BD3E1A-7914-4AA1-938A-8983C5B6DEA2}"/>
              </a:ext>
            </a:extLst>
          </p:cNvPr>
          <p:cNvSpPr/>
          <p:nvPr/>
        </p:nvSpPr>
        <p:spPr>
          <a:xfrm>
            <a:off x="581994" y="6150768"/>
            <a:ext cx="135731" cy="13573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xmlns="" id="{0FF794D0-2106-41DF-899B-98FA51FBD279}"/>
              </a:ext>
            </a:extLst>
          </p:cNvPr>
          <p:cNvSpPr/>
          <p:nvPr/>
        </p:nvSpPr>
        <p:spPr>
          <a:xfrm>
            <a:off x="11236856" y="6166721"/>
            <a:ext cx="344159" cy="74055"/>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C95EFA8A-5198-43FD-8D58-20FB431C6F0F}"/>
              </a:ext>
            </a:extLst>
          </p:cNvPr>
          <p:cNvSpPr txBox="1"/>
          <p:nvPr/>
        </p:nvSpPr>
        <p:spPr>
          <a:xfrm>
            <a:off x="3210481" y="4131739"/>
            <a:ext cx="3916032" cy="335156"/>
          </a:xfrm>
          <a:prstGeom prst="rect">
            <a:avLst/>
          </a:prstGeom>
          <a:noFill/>
        </p:spPr>
        <p:txBody>
          <a:bodyPr wrap="square" rtlCol="0">
            <a:spAutoFit/>
          </a:bodyPr>
          <a:lstStyle/>
          <a:p>
            <a:pPr>
              <a:lnSpc>
                <a:spcPct val="150000"/>
              </a:lnSpc>
            </a:pPr>
            <a:r>
              <a:rPr lang="en-US" sz="1200" dirty="0" smtClean="0">
                <a:solidFill>
                  <a:schemeClr val="bg2"/>
                </a:solidFill>
                <a:ea typeface="Open Sans Light" panose="020B0306030504020204" pitchFamily="34" charset="0"/>
                <a:cs typeface="Open Sans Light" panose="020B0306030504020204" pitchFamily="34" charset="0"/>
              </a:rPr>
              <a:t>We Hope to see you on the other side</a:t>
            </a:r>
            <a:endParaRPr lang="en-US" sz="1200" dirty="0">
              <a:solidFill>
                <a:schemeClr val="bg2"/>
              </a:solidFill>
              <a:ea typeface="Open Sans Light" panose="020B0306030504020204" pitchFamily="34" charset="0"/>
              <a:cs typeface="Open Sans Light" panose="020B0306030504020204" pitchFamily="34" charset="0"/>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070" y="270394"/>
            <a:ext cx="2164211" cy="595633"/>
          </a:xfrm>
          <a:prstGeom prst="rect">
            <a:avLst/>
          </a:prstGeom>
        </p:spPr>
      </p:pic>
    </p:spTree>
    <p:extLst>
      <p:ext uri="{BB962C8B-B14F-4D97-AF65-F5344CB8AC3E}">
        <p14:creationId xmlns:p14="http://schemas.microsoft.com/office/powerpoint/2010/main" val="3987369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decel="4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accel="40000" decel="40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0-#ppt_w/2"/>
                                          </p:val>
                                        </p:tav>
                                        <p:tav tm="100000">
                                          <p:val>
                                            <p:strVal val="#ppt_x"/>
                                          </p:val>
                                        </p:tav>
                                      </p:tavLst>
                                    </p:anim>
                                    <p:anim calcmode="lin" valueType="num">
                                      <p:cBhvr additive="base">
                                        <p:cTn id="12"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8BAB5970-8B09-42C2-B423-6B8BC68215A7}"/>
              </a:ext>
            </a:extLst>
          </p:cNvPr>
          <p:cNvSpPr>
            <a:spLocks noGrp="1"/>
          </p:cNvSpPr>
          <p:nvPr>
            <p:ph type="body" sz="quarter" idx="15"/>
          </p:nvPr>
        </p:nvSpPr>
        <p:spPr>
          <a:xfrm>
            <a:off x="3228975" y="654369"/>
            <a:ext cx="5734050" cy="819150"/>
          </a:xfrm>
        </p:spPr>
        <p:txBody>
          <a:bodyPr/>
          <a:lstStyle/>
          <a:p>
            <a:r>
              <a:rPr lang="en-US" b="1" dirty="0"/>
              <a:t>What is a Metaverse?</a:t>
            </a:r>
            <a:endParaRPr lang="en-US" b="1" dirty="0"/>
          </a:p>
        </p:txBody>
      </p:sp>
      <p:sp>
        <p:nvSpPr>
          <p:cNvPr id="5" name="Rectangle 4">
            <a:extLst>
              <a:ext uri="{FF2B5EF4-FFF2-40B4-BE49-F238E27FC236}">
                <a16:creationId xmlns:a16="http://schemas.microsoft.com/office/drawing/2014/main" xmlns="" id="{90B72D77-5976-4B70-A922-0AC31790D260}"/>
              </a:ext>
            </a:extLst>
          </p:cNvPr>
          <p:cNvSpPr/>
          <p:nvPr/>
        </p:nvSpPr>
        <p:spPr>
          <a:xfrm>
            <a:off x="3219822" y="1899138"/>
            <a:ext cx="2638961" cy="3790461"/>
          </a:xfrm>
          <a:prstGeom prst="rect">
            <a:avLst/>
          </a:prstGeom>
          <a:solidFill>
            <a:schemeClr val="tx2">
              <a:lumMod val="20000"/>
              <a:lumOff val="80000"/>
              <a:alpha val="6000"/>
            </a:schemeClr>
          </a:solidFill>
          <a:ln>
            <a:noFill/>
          </a:ln>
          <a:effectLst>
            <a:outerShdw blurRad="533400" dist="14605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xmlns="" id="{52CB28B0-F1BD-4B24-B3B8-4F612E925593}"/>
              </a:ext>
            </a:extLst>
          </p:cNvPr>
          <p:cNvGrpSpPr/>
          <p:nvPr/>
        </p:nvGrpSpPr>
        <p:grpSpPr>
          <a:xfrm>
            <a:off x="10110161" y="5021943"/>
            <a:ext cx="1100702" cy="667656"/>
            <a:chOff x="5895974" y="3039001"/>
            <a:chExt cx="6296026" cy="3818999"/>
          </a:xfrm>
        </p:grpSpPr>
        <p:sp>
          <p:nvSpPr>
            <p:cNvPr id="20" name="Freeform 10">
              <a:extLst>
                <a:ext uri="{FF2B5EF4-FFF2-40B4-BE49-F238E27FC236}">
                  <a16:creationId xmlns:a16="http://schemas.microsoft.com/office/drawing/2014/main" xmlns="" id="{676EDB78-C0AD-4B0C-8B2F-C8262A2D8DC2}"/>
                </a:ext>
              </a:extLst>
            </p:cNvPr>
            <p:cNvSpPr>
              <a:spLocks/>
            </p:cNvSpPr>
            <p:nvPr/>
          </p:nvSpPr>
          <p:spPr bwMode="auto">
            <a:xfrm>
              <a:off x="7088282" y="3039001"/>
              <a:ext cx="5103718" cy="3818999"/>
            </a:xfrm>
            <a:custGeom>
              <a:avLst/>
              <a:gdLst>
                <a:gd name="T0" fmla="*/ 2221 w 2221"/>
                <a:gd name="T1" fmla="*/ 0 h 1648"/>
                <a:gd name="T2" fmla="*/ 0 w 2221"/>
                <a:gd name="T3" fmla="*/ 1648 h 1648"/>
                <a:gd name="T4" fmla="*/ 2221 w 2221"/>
                <a:gd name="T5" fmla="*/ 1648 h 1648"/>
                <a:gd name="T6" fmla="*/ 2221 w 2221"/>
                <a:gd name="T7" fmla="*/ 0 h 1648"/>
              </a:gdLst>
              <a:ahLst/>
              <a:cxnLst>
                <a:cxn ang="0">
                  <a:pos x="T0" y="T1"/>
                </a:cxn>
                <a:cxn ang="0">
                  <a:pos x="T2" y="T3"/>
                </a:cxn>
                <a:cxn ang="0">
                  <a:pos x="T4" y="T5"/>
                </a:cxn>
                <a:cxn ang="0">
                  <a:pos x="T6" y="T7"/>
                </a:cxn>
              </a:cxnLst>
              <a:rect l="0" t="0" r="r" b="b"/>
              <a:pathLst>
                <a:path w="2221" h="1648">
                  <a:moveTo>
                    <a:pt x="2221" y="0"/>
                  </a:moveTo>
                  <a:cubicBezTo>
                    <a:pt x="2221" y="0"/>
                    <a:pt x="1406" y="1313"/>
                    <a:pt x="0" y="1648"/>
                  </a:cubicBezTo>
                  <a:cubicBezTo>
                    <a:pt x="2221" y="1648"/>
                    <a:pt x="2221" y="1648"/>
                    <a:pt x="2221" y="1648"/>
                  </a:cubicBezTo>
                  <a:lnTo>
                    <a:pt x="2221" y="0"/>
                  </a:lnTo>
                  <a:close/>
                </a:path>
              </a:pathLst>
            </a:custGeom>
            <a:gradFill>
              <a:gsLst>
                <a:gs pos="0">
                  <a:schemeClr val="accent3"/>
                </a:gs>
                <a:gs pos="100000">
                  <a:schemeClr val="accent4"/>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9">
              <a:extLst>
                <a:ext uri="{FF2B5EF4-FFF2-40B4-BE49-F238E27FC236}">
                  <a16:creationId xmlns:a16="http://schemas.microsoft.com/office/drawing/2014/main" xmlns="" id="{39C0B258-2249-468E-A880-235888D6618E}"/>
                </a:ext>
              </a:extLst>
            </p:cNvPr>
            <p:cNvSpPr>
              <a:spLocks/>
            </p:cNvSpPr>
            <p:nvPr/>
          </p:nvSpPr>
          <p:spPr bwMode="auto">
            <a:xfrm>
              <a:off x="5895974" y="3932980"/>
              <a:ext cx="6296025" cy="2925020"/>
            </a:xfrm>
            <a:custGeom>
              <a:avLst/>
              <a:gdLst>
                <a:gd name="T0" fmla="*/ 2740 w 2740"/>
                <a:gd name="T1" fmla="*/ 0 h 1262"/>
                <a:gd name="T2" fmla="*/ 0 w 2740"/>
                <a:gd name="T3" fmla="*/ 1262 h 1262"/>
                <a:gd name="T4" fmla="*/ 2740 w 2740"/>
                <a:gd name="T5" fmla="*/ 1262 h 1262"/>
                <a:gd name="T6" fmla="*/ 2740 w 2740"/>
                <a:gd name="T7" fmla="*/ 0 h 1262"/>
              </a:gdLst>
              <a:ahLst/>
              <a:cxnLst>
                <a:cxn ang="0">
                  <a:pos x="T0" y="T1"/>
                </a:cxn>
                <a:cxn ang="0">
                  <a:pos x="T2" y="T3"/>
                </a:cxn>
                <a:cxn ang="0">
                  <a:pos x="T4" y="T5"/>
                </a:cxn>
                <a:cxn ang="0">
                  <a:pos x="T6" y="T7"/>
                </a:cxn>
              </a:cxnLst>
              <a:rect l="0" t="0" r="r" b="b"/>
              <a:pathLst>
                <a:path w="2740" h="1262">
                  <a:moveTo>
                    <a:pt x="2740" y="0"/>
                  </a:moveTo>
                  <a:cubicBezTo>
                    <a:pt x="2240" y="489"/>
                    <a:pt x="1402" y="993"/>
                    <a:pt x="0" y="1262"/>
                  </a:cubicBezTo>
                  <a:cubicBezTo>
                    <a:pt x="2740" y="1262"/>
                    <a:pt x="2740" y="1262"/>
                    <a:pt x="2740" y="1262"/>
                  </a:cubicBezTo>
                  <a:lnTo>
                    <a:pt x="2740" y="0"/>
                  </a:lnTo>
                  <a:close/>
                </a:path>
              </a:pathLst>
            </a:custGeom>
            <a:gradFill>
              <a:gsLst>
                <a:gs pos="0">
                  <a:schemeClr val="accent1"/>
                </a:gs>
                <a:gs pos="100000">
                  <a:schemeClr val="accent2"/>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2" name="Group 21">
            <a:extLst>
              <a:ext uri="{FF2B5EF4-FFF2-40B4-BE49-F238E27FC236}">
                <a16:creationId xmlns:a16="http://schemas.microsoft.com/office/drawing/2014/main" xmlns="" id="{AB2C5D94-1CC1-4C99-A44E-9F32B99A3045}"/>
              </a:ext>
            </a:extLst>
          </p:cNvPr>
          <p:cNvGrpSpPr/>
          <p:nvPr/>
        </p:nvGrpSpPr>
        <p:grpSpPr>
          <a:xfrm>
            <a:off x="4788903" y="5021943"/>
            <a:ext cx="1100702" cy="667656"/>
            <a:chOff x="5895974" y="3039001"/>
            <a:chExt cx="6296026" cy="3818999"/>
          </a:xfrm>
        </p:grpSpPr>
        <p:sp>
          <p:nvSpPr>
            <p:cNvPr id="23" name="Freeform 10">
              <a:extLst>
                <a:ext uri="{FF2B5EF4-FFF2-40B4-BE49-F238E27FC236}">
                  <a16:creationId xmlns:a16="http://schemas.microsoft.com/office/drawing/2014/main" xmlns="" id="{6EE0FF56-374E-4983-9395-A5FDAF5F3A7E}"/>
                </a:ext>
              </a:extLst>
            </p:cNvPr>
            <p:cNvSpPr>
              <a:spLocks/>
            </p:cNvSpPr>
            <p:nvPr/>
          </p:nvSpPr>
          <p:spPr bwMode="auto">
            <a:xfrm>
              <a:off x="7088282" y="3039001"/>
              <a:ext cx="5103718" cy="3818999"/>
            </a:xfrm>
            <a:custGeom>
              <a:avLst/>
              <a:gdLst>
                <a:gd name="T0" fmla="*/ 2221 w 2221"/>
                <a:gd name="T1" fmla="*/ 0 h 1648"/>
                <a:gd name="T2" fmla="*/ 0 w 2221"/>
                <a:gd name="T3" fmla="*/ 1648 h 1648"/>
                <a:gd name="T4" fmla="*/ 2221 w 2221"/>
                <a:gd name="T5" fmla="*/ 1648 h 1648"/>
                <a:gd name="T6" fmla="*/ 2221 w 2221"/>
                <a:gd name="T7" fmla="*/ 0 h 1648"/>
              </a:gdLst>
              <a:ahLst/>
              <a:cxnLst>
                <a:cxn ang="0">
                  <a:pos x="T0" y="T1"/>
                </a:cxn>
                <a:cxn ang="0">
                  <a:pos x="T2" y="T3"/>
                </a:cxn>
                <a:cxn ang="0">
                  <a:pos x="T4" y="T5"/>
                </a:cxn>
                <a:cxn ang="0">
                  <a:pos x="T6" y="T7"/>
                </a:cxn>
              </a:cxnLst>
              <a:rect l="0" t="0" r="r" b="b"/>
              <a:pathLst>
                <a:path w="2221" h="1648">
                  <a:moveTo>
                    <a:pt x="2221" y="0"/>
                  </a:moveTo>
                  <a:cubicBezTo>
                    <a:pt x="2221" y="0"/>
                    <a:pt x="1406" y="1313"/>
                    <a:pt x="0" y="1648"/>
                  </a:cubicBezTo>
                  <a:cubicBezTo>
                    <a:pt x="2221" y="1648"/>
                    <a:pt x="2221" y="1648"/>
                    <a:pt x="2221" y="1648"/>
                  </a:cubicBezTo>
                  <a:lnTo>
                    <a:pt x="2221" y="0"/>
                  </a:lnTo>
                  <a:close/>
                </a:path>
              </a:pathLst>
            </a:custGeom>
            <a:gradFill>
              <a:gsLst>
                <a:gs pos="0">
                  <a:schemeClr val="accent3"/>
                </a:gs>
                <a:gs pos="100000">
                  <a:schemeClr val="accent4"/>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9">
              <a:extLst>
                <a:ext uri="{FF2B5EF4-FFF2-40B4-BE49-F238E27FC236}">
                  <a16:creationId xmlns:a16="http://schemas.microsoft.com/office/drawing/2014/main" xmlns="" id="{6DDD0831-4424-45BC-9604-D6E097BABE7E}"/>
                </a:ext>
              </a:extLst>
            </p:cNvPr>
            <p:cNvSpPr>
              <a:spLocks/>
            </p:cNvSpPr>
            <p:nvPr/>
          </p:nvSpPr>
          <p:spPr bwMode="auto">
            <a:xfrm>
              <a:off x="5895974" y="3932980"/>
              <a:ext cx="6296025" cy="2925020"/>
            </a:xfrm>
            <a:custGeom>
              <a:avLst/>
              <a:gdLst>
                <a:gd name="T0" fmla="*/ 2740 w 2740"/>
                <a:gd name="T1" fmla="*/ 0 h 1262"/>
                <a:gd name="T2" fmla="*/ 0 w 2740"/>
                <a:gd name="T3" fmla="*/ 1262 h 1262"/>
                <a:gd name="T4" fmla="*/ 2740 w 2740"/>
                <a:gd name="T5" fmla="*/ 1262 h 1262"/>
                <a:gd name="T6" fmla="*/ 2740 w 2740"/>
                <a:gd name="T7" fmla="*/ 0 h 1262"/>
              </a:gdLst>
              <a:ahLst/>
              <a:cxnLst>
                <a:cxn ang="0">
                  <a:pos x="T0" y="T1"/>
                </a:cxn>
                <a:cxn ang="0">
                  <a:pos x="T2" y="T3"/>
                </a:cxn>
                <a:cxn ang="0">
                  <a:pos x="T4" y="T5"/>
                </a:cxn>
                <a:cxn ang="0">
                  <a:pos x="T6" y="T7"/>
                </a:cxn>
              </a:cxnLst>
              <a:rect l="0" t="0" r="r" b="b"/>
              <a:pathLst>
                <a:path w="2740" h="1262">
                  <a:moveTo>
                    <a:pt x="2740" y="0"/>
                  </a:moveTo>
                  <a:cubicBezTo>
                    <a:pt x="2240" y="489"/>
                    <a:pt x="1402" y="993"/>
                    <a:pt x="0" y="1262"/>
                  </a:cubicBezTo>
                  <a:cubicBezTo>
                    <a:pt x="2740" y="1262"/>
                    <a:pt x="2740" y="1262"/>
                    <a:pt x="2740" y="1262"/>
                  </a:cubicBezTo>
                  <a:lnTo>
                    <a:pt x="2740" y="0"/>
                  </a:lnTo>
                  <a:close/>
                </a:path>
              </a:pathLst>
            </a:custGeom>
            <a:gradFill>
              <a:gsLst>
                <a:gs pos="0">
                  <a:schemeClr val="accent1"/>
                </a:gs>
                <a:gs pos="100000">
                  <a:schemeClr val="accent2"/>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40" name="TextBox 39">
            <a:extLst>
              <a:ext uri="{FF2B5EF4-FFF2-40B4-BE49-F238E27FC236}">
                <a16:creationId xmlns:a16="http://schemas.microsoft.com/office/drawing/2014/main" xmlns="" id="{5FFD774C-52EB-43E6-BA7F-B992F7032F49}"/>
              </a:ext>
            </a:extLst>
          </p:cNvPr>
          <p:cNvSpPr txBox="1"/>
          <p:nvPr/>
        </p:nvSpPr>
        <p:spPr>
          <a:xfrm>
            <a:off x="3514164" y="2185670"/>
            <a:ext cx="1996060" cy="2031325"/>
          </a:xfrm>
          <a:prstGeom prst="rect">
            <a:avLst/>
          </a:prstGeom>
          <a:noFill/>
        </p:spPr>
        <p:txBody>
          <a:bodyPr wrap="square" rtlCol="0">
            <a:spAutoFit/>
          </a:bodyPr>
          <a:lstStyle/>
          <a:p>
            <a:r>
              <a:rPr lang="en-US" dirty="0">
                <a:solidFill>
                  <a:schemeClr val="tx2">
                    <a:lumMod val="50000"/>
                  </a:schemeClr>
                </a:solidFill>
              </a:rPr>
              <a:t>a virtual-reality space in which users can interact with a computer-generated environment and other users. </a:t>
            </a:r>
            <a:endParaRPr lang="en-US" dirty="0">
              <a:solidFill>
                <a:schemeClr val="tx2">
                  <a:lumMod val="50000"/>
                </a:schemeClr>
              </a:solidFill>
            </a:endParaRPr>
          </a:p>
        </p:txBody>
      </p:sp>
      <p:sp>
        <p:nvSpPr>
          <p:cNvPr id="62" name="TextBox 61">
            <a:extLst>
              <a:ext uri="{FF2B5EF4-FFF2-40B4-BE49-F238E27FC236}">
                <a16:creationId xmlns:a16="http://schemas.microsoft.com/office/drawing/2014/main" xmlns="" id="{7554CED7-5F08-44F4-AD00-57DB4D2BC908}"/>
              </a:ext>
            </a:extLst>
          </p:cNvPr>
          <p:cNvSpPr txBox="1"/>
          <p:nvPr/>
        </p:nvSpPr>
        <p:spPr>
          <a:xfrm>
            <a:off x="8963025" y="2185670"/>
            <a:ext cx="1996060" cy="2862322"/>
          </a:xfrm>
          <a:prstGeom prst="rect">
            <a:avLst/>
          </a:prstGeom>
          <a:noFill/>
        </p:spPr>
        <p:txBody>
          <a:bodyPr wrap="square" rtlCol="0">
            <a:spAutoFit/>
          </a:bodyPr>
          <a:lstStyle/>
          <a:p>
            <a:r>
              <a:rPr lang="en-US" dirty="0">
                <a:solidFill>
                  <a:schemeClr val="tx2">
                    <a:lumMod val="50000"/>
                  </a:schemeClr>
                </a:solidFill>
              </a:rPr>
              <a:t>Suponic is world’s first self regulated crypto currency which has created a true </a:t>
            </a:r>
            <a:r>
              <a:rPr lang="en-US" dirty="0" err="1">
                <a:solidFill>
                  <a:schemeClr val="tx2">
                    <a:lumMod val="50000"/>
                  </a:schemeClr>
                </a:solidFill>
              </a:rPr>
              <a:t>metaverse</a:t>
            </a:r>
            <a:r>
              <a:rPr lang="en-US" dirty="0">
                <a:solidFill>
                  <a:schemeClr val="tx2">
                    <a:lumMod val="50000"/>
                  </a:schemeClr>
                </a:solidFill>
              </a:rPr>
              <a:t> lifestyle, adding freedom to ideas and taking away limits in creativity.</a:t>
            </a:r>
            <a:endParaRPr lang="en-US" dirty="0">
              <a:solidFill>
                <a:schemeClr val="tx2">
                  <a:lumMod val="50000"/>
                </a:schemeClr>
              </a:solidFill>
            </a:endParaRPr>
          </a:p>
        </p:txBody>
      </p:sp>
      <p:pic>
        <p:nvPicPr>
          <p:cNvPr id="8" name="Picture Placeholder 7"/>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3168" r="33168"/>
          <a:stretch>
            <a:fillRect/>
          </a:stretch>
        </p:blipFill>
        <p:spPr/>
      </p:pic>
      <p:pic>
        <p:nvPicPr>
          <p:cNvPr id="9" name="Picture Placeholder 8"/>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4754" r="34754"/>
          <a:stretch>
            <a:fillRect/>
          </a:stretch>
        </p:blipFill>
        <p:spPr/>
      </p:pic>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070" y="270394"/>
            <a:ext cx="2164211" cy="595633"/>
          </a:xfrm>
          <a:prstGeom prst="rect">
            <a:avLst/>
          </a:prstGeom>
        </p:spPr>
      </p:pic>
    </p:spTree>
    <p:extLst>
      <p:ext uri="{BB962C8B-B14F-4D97-AF65-F5344CB8AC3E}">
        <p14:creationId xmlns:p14="http://schemas.microsoft.com/office/powerpoint/2010/main" val="1989712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anim calcmode="lin" valueType="num">
                                      <p:cBhvr>
                                        <p:cTn id="16" dur="500" fill="hold"/>
                                        <p:tgtEl>
                                          <p:spTgt spid="22"/>
                                        </p:tgtEl>
                                        <p:attrNameLst>
                                          <p:attrName>ppt_x</p:attrName>
                                        </p:attrNameLst>
                                      </p:cBhvr>
                                      <p:tavLst>
                                        <p:tav tm="0">
                                          <p:val>
                                            <p:strVal val="#ppt_x"/>
                                          </p:val>
                                        </p:tav>
                                        <p:tav tm="100000">
                                          <p:val>
                                            <p:strVal val="#ppt_x"/>
                                          </p:val>
                                        </p:tav>
                                      </p:tavLst>
                                    </p:anim>
                                    <p:anim calcmode="lin" valueType="num">
                                      <p:cBhvr>
                                        <p:cTn id="17" dur="500" fill="hold"/>
                                        <p:tgtEl>
                                          <p:spTgt spid="22"/>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anim calcmode="lin" valueType="num">
                                      <p:cBhvr>
                                        <p:cTn id="21" dur="500" fill="hold"/>
                                        <p:tgtEl>
                                          <p:spTgt spid="19"/>
                                        </p:tgtEl>
                                        <p:attrNameLst>
                                          <p:attrName>ppt_x</p:attrName>
                                        </p:attrNameLst>
                                      </p:cBhvr>
                                      <p:tavLst>
                                        <p:tav tm="0">
                                          <p:val>
                                            <p:strVal val="#ppt_x"/>
                                          </p:val>
                                        </p:tav>
                                        <p:tav tm="100000">
                                          <p:val>
                                            <p:strVal val="#ppt_x"/>
                                          </p:val>
                                        </p:tav>
                                      </p:tavLst>
                                    </p:anim>
                                    <p:anim calcmode="lin" valueType="num">
                                      <p:cBhvr>
                                        <p:cTn id="22" dur="500" fill="hold"/>
                                        <p:tgtEl>
                                          <p:spTgt spid="19"/>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500"/>
                                        <p:tgtEl>
                                          <p:spTgt spid="62"/>
                                        </p:tgtEl>
                                      </p:cBhvr>
                                    </p:animEffect>
                                    <p:anim calcmode="lin" valueType="num">
                                      <p:cBhvr>
                                        <p:cTn id="26" dur="500" fill="hold"/>
                                        <p:tgtEl>
                                          <p:spTgt spid="62"/>
                                        </p:tgtEl>
                                        <p:attrNameLst>
                                          <p:attrName>ppt_x</p:attrName>
                                        </p:attrNameLst>
                                      </p:cBhvr>
                                      <p:tavLst>
                                        <p:tav tm="0">
                                          <p:val>
                                            <p:strVal val="#ppt_x"/>
                                          </p:val>
                                        </p:tav>
                                        <p:tav tm="100000">
                                          <p:val>
                                            <p:strVal val="#ppt_x"/>
                                          </p:val>
                                        </p:tav>
                                      </p:tavLst>
                                    </p:anim>
                                    <p:anim calcmode="lin" valueType="num">
                                      <p:cBhvr>
                                        <p:cTn id="27" dur="500" fill="hold"/>
                                        <p:tgtEl>
                                          <p:spTgt spid="62"/>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anim calcmode="lin" valueType="num">
                                      <p:cBhvr>
                                        <p:cTn id="31" dur="500" fill="hold"/>
                                        <p:tgtEl>
                                          <p:spTgt spid="40"/>
                                        </p:tgtEl>
                                        <p:attrNameLst>
                                          <p:attrName>ppt_x</p:attrName>
                                        </p:attrNameLst>
                                      </p:cBhvr>
                                      <p:tavLst>
                                        <p:tav tm="0">
                                          <p:val>
                                            <p:strVal val="#ppt_x"/>
                                          </p:val>
                                        </p:tav>
                                        <p:tav tm="100000">
                                          <p:val>
                                            <p:strVal val="#ppt_x"/>
                                          </p:val>
                                        </p:tav>
                                      </p:tavLst>
                                    </p:anim>
                                    <p:anim calcmode="lin" valueType="num">
                                      <p:cBhvr>
                                        <p:cTn id="32"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40" grpId="0"/>
      <p:bldP spid="6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500" r="12500"/>
          <a:stretch>
            <a:fillRect/>
          </a:stretch>
        </p:blipFill>
        <p:spPr/>
      </p:pic>
      <p:sp>
        <p:nvSpPr>
          <p:cNvPr id="13" name="Rectangle 12">
            <a:extLst>
              <a:ext uri="{FF2B5EF4-FFF2-40B4-BE49-F238E27FC236}">
                <a16:creationId xmlns:a16="http://schemas.microsoft.com/office/drawing/2014/main" xmlns="" id="{536B39E7-8C75-48B6-84B4-4D3128FB349F}"/>
              </a:ext>
            </a:extLst>
          </p:cNvPr>
          <p:cNvSpPr/>
          <p:nvPr/>
        </p:nvSpPr>
        <p:spPr>
          <a:xfrm>
            <a:off x="3733800" y="1200150"/>
            <a:ext cx="7791450" cy="4457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84299D16-E696-4EE6-B9DC-EE8A8D467FD5}"/>
              </a:ext>
            </a:extLst>
          </p:cNvPr>
          <p:cNvSpPr txBox="1"/>
          <p:nvPr/>
        </p:nvSpPr>
        <p:spPr>
          <a:xfrm>
            <a:off x="4660900" y="2423818"/>
            <a:ext cx="6121400" cy="2462213"/>
          </a:xfrm>
          <a:prstGeom prst="rect">
            <a:avLst/>
          </a:prstGeom>
          <a:noFill/>
        </p:spPr>
        <p:txBody>
          <a:bodyPr wrap="square" rtlCol="0">
            <a:spAutoFit/>
          </a:bodyPr>
          <a:lstStyle/>
          <a:p>
            <a:r>
              <a:rPr lang="en-US" sz="1400" dirty="0">
                <a:solidFill>
                  <a:schemeClr val="bg1">
                    <a:alpha val="55000"/>
                  </a:schemeClr>
                </a:solidFill>
              </a:rPr>
              <a:t>Suponic is a virtual company existing in a cyberspace with its Headquarters located on a spaceship next to planet Suponic. </a:t>
            </a:r>
          </a:p>
          <a:p>
            <a:r>
              <a:rPr lang="en-US" sz="1400" dirty="0">
                <a:solidFill>
                  <a:schemeClr val="bg1">
                    <a:alpha val="55000"/>
                  </a:schemeClr>
                </a:solidFill>
              </a:rPr>
              <a:t>It is decentralized organization lead by people who love video games. </a:t>
            </a:r>
          </a:p>
          <a:p>
            <a:r>
              <a:rPr lang="en-US" sz="1400" dirty="0">
                <a:solidFill>
                  <a:schemeClr val="bg1">
                    <a:alpha val="55000"/>
                  </a:schemeClr>
                </a:solidFill>
              </a:rPr>
              <a:t>It is the first of its kind, where users can interact with each other and conduct monetary transactions based on Video games, using non-fiat currency. </a:t>
            </a:r>
          </a:p>
          <a:p>
            <a:r>
              <a:rPr lang="en-US" sz="1400" dirty="0">
                <a:solidFill>
                  <a:schemeClr val="bg1">
                    <a:alpha val="55000"/>
                  </a:schemeClr>
                </a:solidFill>
              </a:rPr>
              <a:t>It’s matrix organization has no jurisdiction on earth. There is no single leader, and only crypto-currency is used. Their universal currency is known as SGC.</a:t>
            </a:r>
          </a:p>
          <a:p>
            <a:r>
              <a:rPr lang="en-US" sz="1400" dirty="0">
                <a:solidFill>
                  <a:schemeClr val="bg1">
                    <a:alpha val="55000"/>
                  </a:schemeClr>
                </a:solidFill>
              </a:rPr>
              <a:t>SGC can be sold for USDT, which is a </a:t>
            </a:r>
            <a:r>
              <a:rPr lang="en-US" sz="1400" dirty="0" smtClean="0">
                <a:solidFill>
                  <a:schemeClr val="bg1">
                    <a:alpha val="55000"/>
                  </a:schemeClr>
                </a:solidFill>
              </a:rPr>
              <a:t>crypto currency </a:t>
            </a:r>
            <a:r>
              <a:rPr lang="en-US" sz="1400" dirty="0">
                <a:solidFill>
                  <a:schemeClr val="bg1">
                    <a:alpha val="55000"/>
                  </a:schemeClr>
                </a:solidFill>
              </a:rPr>
              <a:t>accepted by most exchanges in the world. </a:t>
            </a:r>
            <a:endParaRPr lang="en-US" sz="1400" dirty="0">
              <a:solidFill>
                <a:schemeClr val="bg1">
                  <a:alpha val="55000"/>
                </a:scheme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6004" y="1651999"/>
            <a:ext cx="2154466" cy="592951"/>
          </a:xfrm>
          <a:prstGeom prst="rect">
            <a:avLst/>
          </a:prstGeom>
        </p:spPr>
      </p:pic>
      <p:sp>
        <p:nvSpPr>
          <p:cNvPr id="28" name="TextBox 27">
            <a:extLst>
              <a:ext uri="{FF2B5EF4-FFF2-40B4-BE49-F238E27FC236}">
                <a16:creationId xmlns:a16="http://schemas.microsoft.com/office/drawing/2014/main" xmlns="" id="{8F3A5FF3-ABBE-4158-8A4F-51082C744D89}"/>
              </a:ext>
            </a:extLst>
          </p:cNvPr>
          <p:cNvSpPr txBox="1"/>
          <p:nvPr/>
        </p:nvSpPr>
        <p:spPr>
          <a:xfrm>
            <a:off x="6300470" y="1721730"/>
            <a:ext cx="4481830" cy="523220"/>
          </a:xfrm>
          <a:prstGeom prst="rect">
            <a:avLst/>
          </a:prstGeom>
          <a:noFill/>
        </p:spPr>
        <p:txBody>
          <a:bodyPr wrap="square" rtlCol="0">
            <a:spAutoFit/>
          </a:bodyPr>
          <a:lstStyle/>
          <a:p>
            <a:pPr algn="r"/>
            <a:r>
              <a:rPr lang="en-US" sz="2800" b="1" dirty="0" smtClean="0">
                <a:solidFill>
                  <a:schemeClr val="bg2"/>
                </a:solidFill>
                <a:latin typeface="+mj-lt"/>
              </a:rPr>
              <a:t>Introduction to Suponic</a:t>
            </a:r>
            <a:endParaRPr lang="en-US" sz="2800" b="1" dirty="0">
              <a:solidFill>
                <a:schemeClr val="accent1"/>
              </a:solidFill>
              <a:latin typeface="+mj-lt"/>
            </a:endParaRPr>
          </a:p>
        </p:txBody>
      </p:sp>
    </p:spTree>
    <p:extLst>
      <p:ext uri="{BB962C8B-B14F-4D97-AF65-F5344CB8AC3E}">
        <p14:creationId xmlns:p14="http://schemas.microsoft.com/office/powerpoint/2010/main" val="39467921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decel="4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accel="40000" decel="4000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accel="40000" decel="4000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1000" fill="hold"/>
                                        <p:tgtEl>
                                          <p:spTgt spid="28"/>
                                        </p:tgtEl>
                                        <p:attrNameLst>
                                          <p:attrName>ppt_x</p:attrName>
                                        </p:attrNameLst>
                                      </p:cBhvr>
                                      <p:tavLst>
                                        <p:tav tm="0">
                                          <p:val>
                                            <p:strVal val="0-#ppt_w/2"/>
                                          </p:val>
                                        </p:tav>
                                        <p:tav tm="100000">
                                          <p:val>
                                            <p:strVal val="#ppt_x"/>
                                          </p:val>
                                        </p:tav>
                                      </p:tavLst>
                                    </p:anim>
                                    <p:anim calcmode="lin" valueType="num">
                                      <p:cBhvr additive="base">
                                        <p:cTn id="16" dur="1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xmlns="" id="{E380A4C1-D242-4684-B9E2-8183AA913E32}"/>
              </a:ext>
            </a:extLst>
          </p:cNvPr>
          <p:cNvSpPr>
            <a:spLocks noGrp="1"/>
          </p:cNvSpPr>
          <p:nvPr>
            <p:ph type="body" sz="quarter" idx="10"/>
          </p:nvPr>
        </p:nvSpPr>
        <p:spPr/>
        <p:txBody>
          <a:bodyPr/>
          <a:lstStyle/>
          <a:p>
            <a:r>
              <a:rPr lang="en-US" b="1" dirty="0" smtClean="0"/>
              <a:t>The Entertainment Market</a:t>
            </a:r>
            <a:endParaRPr lang="en-US" b="1" dirty="0"/>
          </a:p>
        </p:txBody>
      </p:sp>
      <p:graphicFrame>
        <p:nvGraphicFramePr>
          <p:cNvPr id="15" name="Content Placeholder 3">
            <a:extLst>
              <a:ext uri="{FF2B5EF4-FFF2-40B4-BE49-F238E27FC236}">
                <a16:creationId xmlns:a16="http://schemas.microsoft.com/office/drawing/2014/main" xmlns="" id="{7071BDFB-C783-45AF-851F-546592C10845}"/>
              </a:ext>
            </a:extLst>
          </p:cNvPr>
          <p:cNvGraphicFramePr>
            <a:graphicFrameLocks/>
          </p:cNvGraphicFramePr>
          <p:nvPr>
            <p:extLst>
              <p:ext uri="{D42A27DB-BD31-4B8C-83A1-F6EECF244321}">
                <p14:modId xmlns:p14="http://schemas.microsoft.com/office/powerpoint/2010/main" val="3649303129"/>
              </p:ext>
            </p:extLst>
          </p:nvPr>
        </p:nvGraphicFramePr>
        <p:xfrm>
          <a:off x="2504440" y="2055948"/>
          <a:ext cx="6893560" cy="3733799"/>
        </p:xfrm>
        <a:graphic>
          <a:graphicData uri="http://schemas.openxmlformats.org/drawingml/2006/chart">
            <c:chart xmlns:c="http://schemas.openxmlformats.org/drawingml/2006/chart" xmlns:r="http://schemas.openxmlformats.org/officeDocument/2006/relationships" r:id="rId2"/>
          </a:graphicData>
        </a:graphic>
      </p:graphicFrame>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070" y="270394"/>
            <a:ext cx="2164211" cy="595633"/>
          </a:xfrm>
          <a:prstGeom prst="rect">
            <a:avLst/>
          </a:prstGeom>
        </p:spPr>
      </p:pic>
    </p:spTree>
    <p:extLst>
      <p:ext uri="{BB962C8B-B14F-4D97-AF65-F5344CB8AC3E}">
        <p14:creationId xmlns:p14="http://schemas.microsoft.com/office/powerpoint/2010/main" val="2250140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5" b="15"/>
          <a:stretch>
            <a:fillRect/>
          </a:stretch>
        </p:blipFill>
        <p:spPr/>
      </p:pic>
      <p:sp>
        <p:nvSpPr>
          <p:cNvPr id="26" name="Rectangle 25">
            <a:extLst>
              <a:ext uri="{FF2B5EF4-FFF2-40B4-BE49-F238E27FC236}">
                <a16:creationId xmlns:a16="http://schemas.microsoft.com/office/drawing/2014/main" xmlns="" id="{9BB1D575-1CC4-4CA2-95B4-EF660F09BDFC}"/>
              </a:ext>
            </a:extLst>
          </p:cNvPr>
          <p:cNvSpPr/>
          <p:nvPr/>
        </p:nvSpPr>
        <p:spPr>
          <a:xfrm>
            <a:off x="1" y="0"/>
            <a:ext cx="12191999" cy="6858000"/>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xmlns="" id="{825E70D4-A920-462E-BF28-A140E8CA6E0C}"/>
              </a:ext>
            </a:extLst>
          </p:cNvPr>
          <p:cNvSpPr>
            <a:spLocks noGrp="1"/>
          </p:cNvSpPr>
          <p:nvPr>
            <p:ph type="body" sz="quarter" idx="15"/>
          </p:nvPr>
        </p:nvSpPr>
        <p:spPr/>
        <p:txBody>
          <a:bodyPr/>
          <a:lstStyle/>
          <a:p>
            <a:r>
              <a:rPr lang="en-US" b="1" dirty="0" smtClean="0">
                <a:solidFill>
                  <a:schemeClr val="bg2"/>
                </a:solidFill>
              </a:rPr>
              <a:t>Trillion Dollar Market</a:t>
            </a:r>
            <a:endParaRPr lang="en-US" b="1" dirty="0">
              <a:solidFill>
                <a:schemeClr val="bg2"/>
              </a:solidFill>
            </a:endParaRPr>
          </a:p>
        </p:txBody>
      </p:sp>
      <p:sp>
        <p:nvSpPr>
          <p:cNvPr id="39" name="TextBox 38">
            <a:extLst>
              <a:ext uri="{FF2B5EF4-FFF2-40B4-BE49-F238E27FC236}">
                <a16:creationId xmlns:a16="http://schemas.microsoft.com/office/drawing/2014/main" xmlns="" id="{922F35DA-C98B-4004-8DBF-58CDE517533B}"/>
              </a:ext>
            </a:extLst>
          </p:cNvPr>
          <p:cNvSpPr txBox="1"/>
          <p:nvPr/>
        </p:nvSpPr>
        <p:spPr>
          <a:xfrm>
            <a:off x="1257134" y="4439149"/>
            <a:ext cx="2028704" cy="369332"/>
          </a:xfrm>
          <a:prstGeom prst="rect">
            <a:avLst/>
          </a:prstGeom>
          <a:noFill/>
        </p:spPr>
        <p:txBody>
          <a:bodyPr wrap="square" rtlCol="0" anchor="ctr">
            <a:spAutoFit/>
          </a:bodyPr>
          <a:lstStyle/>
          <a:p>
            <a:pPr algn="ctr"/>
            <a:r>
              <a:rPr lang="en-US" b="1" dirty="0" smtClean="0">
                <a:solidFill>
                  <a:schemeClr val="bg2"/>
                </a:solidFill>
                <a:latin typeface="+mj-lt"/>
              </a:rPr>
              <a:t>Video Games</a:t>
            </a:r>
            <a:endParaRPr lang="en-US" b="1" dirty="0">
              <a:solidFill>
                <a:schemeClr val="bg2"/>
              </a:solidFill>
              <a:latin typeface="+mj-lt"/>
            </a:endParaRPr>
          </a:p>
        </p:txBody>
      </p:sp>
      <p:sp>
        <p:nvSpPr>
          <p:cNvPr id="47" name="TextBox 46">
            <a:extLst>
              <a:ext uri="{FF2B5EF4-FFF2-40B4-BE49-F238E27FC236}">
                <a16:creationId xmlns:a16="http://schemas.microsoft.com/office/drawing/2014/main" xmlns="" id="{91EA4FE7-D58B-4A5D-B145-398C46FE108D}"/>
              </a:ext>
            </a:extLst>
          </p:cNvPr>
          <p:cNvSpPr txBox="1"/>
          <p:nvPr/>
        </p:nvSpPr>
        <p:spPr>
          <a:xfrm>
            <a:off x="8486494" y="4439149"/>
            <a:ext cx="2984146" cy="369332"/>
          </a:xfrm>
          <a:prstGeom prst="rect">
            <a:avLst/>
          </a:prstGeom>
          <a:noFill/>
        </p:spPr>
        <p:txBody>
          <a:bodyPr wrap="square" rtlCol="0" anchor="ctr">
            <a:spAutoFit/>
          </a:bodyPr>
          <a:lstStyle/>
          <a:p>
            <a:pPr algn="ctr"/>
            <a:r>
              <a:rPr lang="en-US" b="1" dirty="0" smtClean="0">
                <a:solidFill>
                  <a:schemeClr val="bg2"/>
                </a:solidFill>
                <a:latin typeface="+mj-lt"/>
              </a:rPr>
              <a:t>Platform Business</a:t>
            </a:r>
            <a:endParaRPr lang="en-US" b="1" dirty="0">
              <a:solidFill>
                <a:schemeClr val="bg2"/>
              </a:solidFill>
              <a:latin typeface="+mj-lt"/>
            </a:endParaRPr>
          </a:p>
        </p:txBody>
      </p:sp>
      <p:sp>
        <p:nvSpPr>
          <p:cNvPr id="50" name="TextBox 49">
            <a:extLst>
              <a:ext uri="{FF2B5EF4-FFF2-40B4-BE49-F238E27FC236}">
                <a16:creationId xmlns:a16="http://schemas.microsoft.com/office/drawing/2014/main" xmlns="" id="{89666F80-A8B1-428C-A70C-8551F35DE37D}"/>
              </a:ext>
            </a:extLst>
          </p:cNvPr>
          <p:cNvSpPr txBox="1"/>
          <p:nvPr/>
        </p:nvSpPr>
        <p:spPr>
          <a:xfrm>
            <a:off x="6395185" y="4921502"/>
            <a:ext cx="2028704" cy="369332"/>
          </a:xfrm>
          <a:prstGeom prst="rect">
            <a:avLst/>
          </a:prstGeom>
          <a:noFill/>
        </p:spPr>
        <p:txBody>
          <a:bodyPr wrap="square" rtlCol="0" anchor="ctr">
            <a:spAutoFit/>
          </a:bodyPr>
          <a:lstStyle/>
          <a:p>
            <a:pPr algn="ctr"/>
            <a:r>
              <a:rPr lang="en-US" b="1" dirty="0" smtClean="0">
                <a:solidFill>
                  <a:schemeClr val="bg2"/>
                </a:solidFill>
                <a:latin typeface="+mj-lt"/>
              </a:rPr>
              <a:t>Cryptocurrency</a:t>
            </a:r>
            <a:endParaRPr lang="en-US" b="1" dirty="0">
              <a:solidFill>
                <a:schemeClr val="bg2"/>
              </a:solidFill>
              <a:latin typeface="+mj-lt"/>
            </a:endParaRPr>
          </a:p>
        </p:txBody>
      </p:sp>
      <p:sp>
        <p:nvSpPr>
          <p:cNvPr id="53" name="TextBox 52">
            <a:extLst>
              <a:ext uri="{FF2B5EF4-FFF2-40B4-BE49-F238E27FC236}">
                <a16:creationId xmlns:a16="http://schemas.microsoft.com/office/drawing/2014/main" xmlns="" id="{B2F5E2E9-37B0-4A89-B250-45643CDF5FAF}"/>
              </a:ext>
            </a:extLst>
          </p:cNvPr>
          <p:cNvSpPr txBox="1"/>
          <p:nvPr/>
        </p:nvSpPr>
        <p:spPr>
          <a:xfrm>
            <a:off x="3826159" y="4921502"/>
            <a:ext cx="2028704" cy="369332"/>
          </a:xfrm>
          <a:prstGeom prst="rect">
            <a:avLst/>
          </a:prstGeom>
          <a:noFill/>
        </p:spPr>
        <p:txBody>
          <a:bodyPr wrap="square" rtlCol="0" anchor="ctr">
            <a:spAutoFit/>
          </a:bodyPr>
          <a:lstStyle/>
          <a:p>
            <a:pPr algn="ctr"/>
            <a:r>
              <a:rPr lang="en-US" b="1" dirty="0" smtClean="0">
                <a:solidFill>
                  <a:schemeClr val="bg2"/>
                </a:solidFill>
                <a:latin typeface="+mj-lt"/>
              </a:rPr>
              <a:t>Real Cash Gaming</a:t>
            </a:r>
            <a:endParaRPr lang="en-US" b="1" dirty="0">
              <a:solidFill>
                <a:schemeClr val="bg2"/>
              </a:solidFill>
              <a:latin typeface="+mj-lt"/>
            </a:endParaRPr>
          </a:p>
        </p:txBody>
      </p:sp>
      <p:sp>
        <p:nvSpPr>
          <p:cNvPr id="12" name="Freeform 9">
            <a:extLst>
              <a:ext uri="{FF2B5EF4-FFF2-40B4-BE49-F238E27FC236}">
                <a16:creationId xmlns:a16="http://schemas.microsoft.com/office/drawing/2014/main" xmlns="" id="{BC05F083-A518-43C0-A461-F39060D66FDF}"/>
              </a:ext>
            </a:extLst>
          </p:cNvPr>
          <p:cNvSpPr>
            <a:spLocks/>
          </p:cNvSpPr>
          <p:nvPr/>
        </p:nvSpPr>
        <p:spPr bwMode="auto">
          <a:xfrm>
            <a:off x="3843113" y="2362484"/>
            <a:ext cx="1936750" cy="271507"/>
          </a:xfrm>
          <a:custGeom>
            <a:avLst/>
            <a:gdLst>
              <a:gd name="T0" fmla="*/ 0 w 1074"/>
              <a:gd name="T1" fmla="*/ 0 h 147"/>
              <a:gd name="T2" fmla="*/ 0 w 1074"/>
              <a:gd name="T3" fmla="*/ 38 h 147"/>
              <a:gd name="T4" fmla="*/ 537 w 1074"/>
              <a:gd name="T5" fmla="*/ 147 h 147"/>
              <a:gd name="T6" fmla="*/ 1074 w 1074"/>
              <a:gd name="T7" fmla="*/ 38 h 147"/>
              <a:gd name="T8" fmla="*/ 1074 w 1074"/>
              <a:gd name="T9" fmla="*/ 0 h 147"/>
              <a:gd name="T10" fmla="*/ 0 w 1074"/>
              <a:gd name="T11" fmla="*/ 0 h 147"/>
            </a:gdLst>
            <a:ahLst/>
            <a:cxnLst>
              <a:cxn ang="0">
                <a:pos x="T0" y="T1"/>
              </a:cxn>
              <a:cxn ang="0">
                <a:pos x="T2" y="T3"/>
              </a:cxn>
              <a:cxn ang="0">
                <a:pos x="T4" y="T5"/>
              </a:cxn>
              <a:cxn ang="0">
                <a:pos x="T6" y="T7"/>
              </a:cxn>
              <a:cxn ang="0">
                <a:pos x="T8" y="T9"/>
              </a:cxn>
              <a:cxn ang="0">
                <a:pos x="T10" y="T11"/>
              </a:cxn>
            </a:cxnLst>
            <a:rect l="0" t="0" r="r" b="b"/>
            <a:pathLst>
              <a:path w="1074" h="147">
                <a:moveTo>
                  <a:pt x="0" y="0"/>
                </a:moveTo>
                <a:cubicBezTo>
                  <a:pt x="0" y="38"/>
                  <a:pt x="0" y="38"/>
                  <a:pt x="0" y="38"/>
                </a:cubicBezTo>
                <a:cubicBezTo>
                  <a:pt x="122" y="104"/>
                  <a:pt x="317" y="147"/>
                  <a:pt x="537" y="147"/>
                </a:cubicBezTo>
                <a:cubicBezTo>
                  <a:pt x="757" y="147"/>
                  <a:pt x="952" y="104"/>
                  <a:pt x="1074" y="38"/>
                </a:cubicBezTo>
                <a:cubicBezTo>
                  <a:pt x="1074" y="0"/>
                  <a:pt x="1074" y="0"/>
                  <a:pt x="1074" y="0"/>
                </a:cubicBez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xmlns="" id="{3C94E83A-8D60-4685-A011-BE78F44A4FD7}"/>
              </a:ext>
            </a:extLst>
          </p:cNvPr>
          <p:cNvSpPr>
            <a:spLocks/>
          </p:cNvSpPr>
          <p:nvPr/>
        </p:nvSpPr>
        <p:spPr bwMode="auto">
          <a:xfrm>
            <a:off x="6412137" y="2362484"/>
            <a:ext cx="1936750" cy="271507"/>
          </a:xfrm>
          <a:custGeom>
            <a:avLst/>
            <a:gdLst>
              <a:gd name="T0" fmla="*/ 0 w 1074"/>
              <a:gd name="T1" fmla="*/ 0 h 147"/>
              <a:gd name="T2" fmla="*/ 0 w 1074"/>
              <a:gd name="T3" fmla="*/ 38 h 147"/>
              <a:gd name="T4" fmla="*/ 537 w 1074"/>
              <a:gd name="T5" fmla="*/ 147 h 147"/>
              <a:gd name="T6" fmla="*/ 1074 w 1074"/>
              <a:gd name="T7" fmla="*/ 38 h 147"/>
              <a:gd name="T8" fmla="*/ 1074 w 1074"/>
              <a:gd name="T9" fmla="*/ 0 h 147"/>
              <a:gd name="T10" fmla="*/ 0 w 1074"/>
              <a:gd name="T11" fmla="*/ 0 h 147"/>
            </a:gdLst>
            <a:ahLst/>
            <a:cxnLst>
              <a:cxn ang="0">
                <a:pos x="T0" y="T1"/>
              </a:cxn>
              <a:cxn ang="0">
                <a:pos x="T2" y="T3"/>
              </a:cxn>
              <a:cxn ang="0">
                <a:pos x="T4" y="T5"/>
              </a:cxn>
              <a:cxn ang="0">
                <a:pos x="T6" y="T7"/>
              </a:cxn>
              <a:cxn ang="0">
                <a:pos x="T8" y="T9"/>
              </a:cxn>
              <a:cxn ang="0">
                <a:pos x="T10" y="T11"/>
              </a:cxn>
            </a:cxnLst>
            <a:rect l="0" t="0" r="r" b="b"/>
            <a:pathLst>
              <a:path w="1074" h="147">
                <a:moveTo>
                  <a:pt x="0" y="0"/>
                </a:moveTo>
                <a:cubicBezTo>
                  <a:pt x="0" y="38"/>
                  <a:pt x="0" y="38"/>
                  <a:pt x="0" y="38"/>
                </a:cubicBezTo>
                <a:cubicBezTo>
                  <a:pt x="122" y="104"/>
                  <a:pt x="317" y="147"/>
                  <a:pt x="537" y="147"/>
                </a:cubicBezTo>
                <a:cubicBezTo>
                  <a:pt x="757" y="147"/>
                  <a:pt x="952" y="104"/>
                  <a:pt x="1074" y="38"/>
                </a:cubicBezTo>
                <a:cubicBezTo>
                  <a:pt x="1074" y="0"/>
                  <a:pt x="1074" y="0"/>
                  <a:pt x="1074" y="0"/>
                </a:cubicBez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xmlns="" id="{331FDF99-6233-4748-948C-4D8F2A90A912}"/>
              </a:ext>
            </a:extLst>
          </p:cNvPr>
          <p:cNvSpPr>
            <a:spLocks/>
          </p:cNvSpPr>
          <p:nvPr/>
        </p:nvSpPr>
        <p:spPr bwMode="auto">
          <a:xfrm>
            <a:off x="8981166" y="1931504"/>
            <a:ext cx="1936750" cy="271507"/>
          </a:xfrm>
          <a:custGeom>
            <a:avLst/>
            <a:gdLst>
              <a:gd name="T0" fmla="*/ 0 w 1074"/>
              <a:gd name="T1" fmla="*/ 0 h 147"/>
              <a:gd name="T2" fmla="*/ 0 w 1074"/>
              <a:gd name="T3" fmla="*/ 38 h 147"/>
              <a:gd name="T4" fmla="*/ 537 w 1074"/>
              <a:gd name="T5" fmla="*/ 147 h 147"/>
              <a:gd name="T6" fmla="*/ 1074 w 1074"/>
              <a:gd name="T7" fmla="*/ 38 h 147"/>
              <a:gd name="T8" fmla="*/ 1074 w 1074"/>
              <a:gd name="T9" fmla="*/ 0 h 147"/>
              <a:gd name="T10" fmla="*/ 0 w 1074"/>
              <a:gd name="T11" fmla="*/ 0 h 147"/>
            </a:gdLst>
            <a:ahLst/>
            <a:cxnLst>
              <a:cxn ang="0">
                <a:pos x="T0" y="T1"/>
              </a:cxn>
              <a:cxn ang="0">
                <a:pos x="T2" y="T3"/>
              </a:cxn>
              <a:cxn ang="0">
                <a:pos x="T4" y="T5"/>
              </a:cxn>
              <a:cxn ang="0">
                <a:pos x="T6" y="T7"/>
              </a:cxn>
              <a:cxn ang="0">
                <a:pos x="T8" y="T9"/>
              </a:cxn>
              <a:cxn ang="0">
                <a:pos x="T10" y="T11"/>
              </a:cxn>
            </a:cxnLst>
            <a:rect l="0" t="0" r="r" b="b"/>
            <a:pathLst>
              <a:path w="1074" h="147">
                <a:moveTo>
                  <a:pt x="0" y="0"/>
                </a:moveTo>
                <a:cubicBezTo>
                  <a:pt x="0" y="38"/>
                  <a:pt x="0" y="38"/>
                  <a:pt x="0" y="38"/>
                </a:cubicBezTo>
                <a:cubicBezTo>
                  <a:pt x="122" y="104"/>
                  <a:pt x="317" y="147"/>
                  <a:pt x="537" y="147"/>
                </a:cubicBezTo>
                <a:cubicBezTo>
                  <a:pt x="757" y="147"/>
                  <a:pt x="952" y="104"/>
                  <a:pt x="1074" y="38"/>
                </a:cubicBezTo>
                <a:cubicBezTo>
                  <a:pt x="1074" y="0"/>
                  <a:pt x="1074" y="0"/>
                  <a:pt x="1074" y="0"/>
                </a:cubicBez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070" y="270394"/>
            <a:ext cx="2164211" cy="595633"/>
          </a:xfrm>
          <a:prstGeom prst="rect">
            <a:avLst/>
          </a:prstGeom>
        </p:spPr>
      </p:pic>
      <p:sp>
        <p:nvSpPr>
          <p:cNvPr id="10" name="Freeform 9">
            <a:extLst>
              <a:ext uri="{FF2B5EF4-FFF2-40B4-BE49-F238E27FC236}">
                <a16:creationId xmlns:a16="http://schemas.microsoft.com/office/drawing/2014/main" xmlns="" id="{6A013395-E343-4BD9-8C64-57980FBE6E64}"/>
              </a:ext>
            </a:extLst>
          </p:cNvPr>
          <p:cNvSpPr>
            <a:spLocks/>
          </p:cNvSpPr>
          <p:nvPr/>
        </p:nvSpPr>
        <p:spPr bwMode="auto">
          <a:xfrm>
            <a:off x="1274085" y="1931504"/>
            <a:ext cx="1936750" cy="271507"/>
          </a:xfrm>
          <a:custGeom>
            <a:avLst/>
            <a:gdLst>
              <a:gd name="T0" fmla="*/ 0 w 1074"/>
              <a:gd name="T1" fmla="*/ 0 h 147"/>
              <a:gd name="T2" fmla="*/ 0 w 1074"/>
              <a:gd name="T3" fmla="*/ 38 h 147"/>
              <a:gd name="T4" fmla="*/ 537 w 1074"/>
              <a:gd name="T5" fmla="*/ 147 h 147"/>
              <a:gd name="T6" fmla="*/ 1074 w 1074"/>
              <a:gd name="T7" fmla="*/ 38 h 147"/>
              <a:gd name="T8" fmla="*/ 1074 w 1074"/>
              <a:gd name="T9" fmla="*/ 0 h 147"/>
              <a:gd name="T10" fmla="*/ 0 w 1074"/>
              <a:gd name="T11" fmla="*/ 0 h 147"/>
            </a:gdLst>
            <a:ahLst/>
            <a:cxnLst>
              <a:cxn ang="0">
                <a:pos x="T0" y="T1"/>
              </a:cxn>
              <a:cxn ang="0">
                <a:pos x="T2" y="T3"/>
              </a:cxn>
              <a:cxn ang="0">
                <a:pos x="T4" y="T5"/>
              </a:cxn>
              <a:cxn ang="0">
                <a:pos x="T6" y="T7"/>
              </a:cxn>
              <a:cxn ang="0">
                <a:pos x="T8" y="T9"/>
              </a:cxn>
              <a:cxn ang="0">
                <a:pos x="T10" y="T11"/>
              </a:cxn>
            </a:cxnLst>
            <a:rect l="0" t="0" r="r" b="b"/>
            <a:pathLst>
              <a:path w="1074" h="147">
                <a:moveTo>
                  <a:pt x="0" y="0"/>
                </a:moveTo>
                <a:cubicBezTo>
                  <a:pt x="0" y="38"/>
                  <a:pt x="0" y="38"/>
                  <a:pt x="0" y="38"/>
                </a:cubicBezTo>
                <a:cubicBezTo>
                  <a:pt x="122" y="104"/>
                  <a:pt x="317" y="147"/>
                  <a:pt x="537" y="147"/>
                </a:cubicBezTo>
                <a:cubicBezTo>
                  <a:pt x="757" y="147"/>
                  <a:pt x="952" y="104"/>
                  <a:pt x="1074" y="38"/>
                </a:cubicBezTo>
                <a:cubicBezTo>
                  <a:pt x="1074" y="0"/>
                  <a:pt x="1074" y="0"/>
                  <a:pt x="1074" y="0"/>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Oval 34"/>
          <p:cNvSpPr/>
          <p:nvPr/>
        </p:nvSpPr>
        <p:spPr>
          <a:xfrm>
            <a:off x="3696243" y="2433017"/>
            <a:ext cx="2233393" cy="2233393"/>
          </a:xfrm>
          <a:prstGeom prst="ellipse">
            <a:avLst/>
          </a:prstGeom>
          <a:blipFill>
            <a:blip r:embed="rId4"/>
            <a:srcRect/>
            <a:stretch>
              <a:fillRect l="-31884" r="-3188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125763" y="2067257"/>
            <a:ext cx="2233393" cy="2233393"/>
          </a:xfrm>
          <a:prstGeom prst="ellipse">
            <a:avLst/>
          </a:prstGeom>
          <a:blipFill>
            <a:blip r:embed="rId5"/>
            <a:srcRect/>
            <a:stretch>
              <a:fillRect l="-31884" r="-3188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246403" y="2433017"/>
            <a:ext cx="2233393" cy="2233393"/>
          </a:xfrm>
          <a:prstGeom prst="ellipse">
            <a:avLst/>
          </a:prstGeom>
          <a:blipFill>
            <a:blip r:embed="rId6"/>
            <a:srcRect/>
            <a:stretch>
              <a:fillRect l="-31884" r="-3188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827043" y="2067257"/>
            <a:ext cx="2233393" cy="2233393"/>
          </a:xfrm>
          <a:prstGeom prst="ellipse">
            <a:avLst/>
          </a:prstGeom>
          <a:blipFill>
            <a:blip r:embed="rId7"/>
            <a:srcRect/>
            <a:stretch>
              <a:fillRect l="-31884" r="-3188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53987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750"/>
                                        <p:tgtEl>
                                          <p:spTgt spid="10"/>
                                        </p:tgtEl>
                                      </p:cBhvr>
                                    </p:animEffect>
                                    <p:anim calcmode="lin" valueType="num">
                                      <p:cBhvr>
                                        <p:cTn id="11" dur="750" fill="hold"/>
                                        <p:tgtEl>
                                          <p:spTgt spid="10"/>
                                        </p:tgtEl>
                                        <p:attrNameLst>
                                          <p:attrName>ppt_x</p:attrName>
                                        </p:attrNameLst>
                                      </p:cBhvr>
                                      <p:tavLst>
                                        <p:tav tm="0">
                                          <p:val>
                                            <p:strVal val="#ppt_x"/>
                                          </p:val>
                                        </p:tav>
                                        <p:tav tm="100000">
                                          <p:val>
                                            <p:strVal val="#ppt_x"/>
                                          </p:val>
                                        </p:tav>
                                      </p:tavLst>
                                    </p:anim>
                                    <p:anim calcmode="lin" valueType="num">
                                      <p:cBhvr>
                                        <p:cTn id="12" dur="75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750"/>
                                        <p:tgtEl>
                                          <p:spTgt spid="39"/>
                                        </p:tgtEl>
                                      </p:cBhvr>
                                    </p:animEffect>
                                    <p:anim calcmode="lin" valueType="num">
                                      <p:cBhvr>
                                        <p:cTn id="16" dur="750" fill="hold"/>
                                        <p:tgtEl>
                                          <p:spTgt spid="39"/>
                                        </p:tgtEl>
                                        <p:attrNameLst>
                                          <p:attrName>ppt_x</p:attrName>
                                        </p:attrNameLst>
                                      </p:cBhvr>
                                      <p:tavLst>
                                        <p:tav tm="0">
                                          <p:val>
                                            <p:strVal val="#ppt_x"/>
                                          </p:val>
                                        </p:tav>
                                        <p:tav tm="100000">
                                          <p:val>
                                            <p:strVal val="#ppt_x"/>
                                          </p:val>
                                        </p:tav>
                                      </p:tavLst>
                                    </p:anim>
                                    <p:anim calcmode="lin" valueType="num">
                                      <p:cBhvr>
                                        <p:cTn id="17" dur="750" fill="hold"/>
                                        <p:tgtEl>
                                          <p:spTgt spid="3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25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750"/>
                                        <p:tgtEl>
                                          <p:spTgt spid="12"/>
                                        </p:tgtEl>
                                      </p:cBhvr>
                                    </p:animEffect>
                                    <p:anim calcmode="lin" valueType="num">
                                      <p:cBhvr>
                                        <p:cTn id="21" dur="750" fill="hold"/>
                                        <p:tgtEl>
                                          <p:spTgt spid="12"/>
                                        </p:tgtEl>
                                        <p:attrNameLst>
                                          <p:attrName>ppt_x</p:attrName>
                                        </p:attrNameLst>
                                      </p:cBhvr>
                                      <p:tavLst>
                                        <p:tav tm="0">
                                          <p:val>
                                            <p:strVal val="#ppt_x"/>
                                          </p:val>
                                        </p:tav>
                                        <p:tav tm="100000">
                                          <p:val>
                                            <p:strVal val="#ppt_x"/>
                                          </p:val>
                                        </p:tav>
                                      </p:tavLst>
                                    </p:anim>
                                    <p:anim calcmode="lin" valueType="num">
                                      <p:cBhvr>
                                        <p:cTn id="22" dur="75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5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750"/>
                                        <p:tgtEl>
                                          <p:spTgt spid="53"/>
                                        </p:tgtEl>
                                      </p:cBhvr>
                                    </p:animEffect>
                                    <p:anim calcmode="lin" valueType="num">
                                      <p:cBhvr>
                                        <p:cTn id="26" dur="750" fill="hold"/>
                                        <p:tgtEl>
                                          <p:spTgt spid="53"/>
                                        </p:tgtEl>
                                        <p:attrNameLst>
                                          <p:attrName>ppt_x</p:attrName>
                                        </p:attrNameLst>
                                      </p:cBhvr>
                                      <p:tavLst>
                                        <p:tav tm="0">
                                          <p:val>
                                            <p:strVal val="#ppt_x"/>
                                          </p:val>
                                        </p:tav>
                                        <p:tav tm="100000">
                                          <p:val>
                                            <p:strVal val="#ppt_x"/>
                                          </p:val>
                                        </p:tav>
                                      </p:tavLst>
                                    </p:anim>
                                    <p:anim calcmode="lin" valueType="num">
                                      <p:cBhvr>
                                        <p:cTn id="27" dur="750" fill="hold"/>
                                        <p:tgtEl>
                                          <p:spTgt spid="5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50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750"/>
                                        <p:tgtEl>
                                          <p:spTgt spid="14"/>
                                        </p:tgtEl>
                                      </p:cBhvr>
                                    </p:animEffect>
                                    <p:anim calcmode="lin" valueType="num">
                                      <p:cBhvr>
                                        <p:cTn id="31" dur="750" fill="hold"/>
                                        <p:tgtEl>
                                          <p:spTgt spid="14"/>
                                        </p:tgtEl>
                                        <p:attrNameLst>
                                          <p:attrName>ppt_x</p:attrName>
                                        </p:attrNameLst>
                                      </p:cBhvr>
                                      <p:tavLst>
                                        <p:tav tm="0">
                                          <p:val>
                                            <p:strVal val="#ppt_x"/>
                                          </p:val>
                                        </p:tav>
                                        <p:tav tm="100000">
                                          <p:val>
                                            <p:strVal val="#ppt_x"/>
                                          </p:val>
                                        </p:tav>
                                      </p:tavLst>
                                    </p:anim>
                                    <p:anim calcmode="lin" valueType="num">
                                      <p:cBhvr>
                                        <p:cTn id="32" dur="75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50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750"/>
                                        <p:tgtEl>
                                          <p:spTgt spid="50"/>
                                        </p:tgtEl>
                                      </p:cBhvr>
                                    </p:animEffect>
                                    <p:anim calcmode="lin" valueType="num">
                                      <p:cBhvr>
                                        <p:cTn id="36" dur="750" fill="hold"/>
                                        <p:tgtEl>
                                          <p:spTgt spid="50"/>
                                        </p:tgtEl>
                                        <p:attrNameLst>
                                          <p:attrName>ppt_x</p:attrName>
                                        </p:attrNameLst>
                                      </p:cBhvr>
                                      <p:tavLst>
                                        <p:tav tm="0">
                                          <p:val>
                                            <p:strVal val="#ppt_x"/>
                                          </p:val>
                                        </p:tav>
                                        <p:tav tm="100000">
                                          <p:val>
                                            <p:strVal val="#ppt_x"/>
                                          </p:val>
                                        </p:tav>
                                      </p:tavLst>
                                    </p:anim>
                                    <p:anim calcmode="lin" valueType="num">
                                      <p:cBhvr>
                                        <p:cTn id="37" dur="750" fill="hold"/>
                                        <p:tgtEl>
                                          <p:spTgt spid="5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75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750"/>
                                        <p:tgtEl>
                                          <p:spTgt spid="16"/>
                                        </p:tgtEl>
                                      </p:cBhvr>
                                    </p:animEffect>
                                    <p:anim calcmode="lin" valueType="num">
                                      <p:cBhvr>
                                        <p:cTn id="41" dur="750" fill="hold"/>
                                        <p:tgtEl>
                                          <p:spTgt spid="16"/>
                                        </p:tgtEl>
                                        <p:attrNameLst>
                                          <p:attrName>ppt_x</p:attrName>
                                        </p:attrNameLst>
                                      </p:cBhvr>
                                      <p:tavLst>
                                        <p:tav tm="0">
                                          <p:val>
                                            <p:strVal val="#ppt_x"/>
                                          </p:val>
                                        </p:tav>
                                        <p:tav tm="100000">
                                          <p:val>
                                            <p:strVal val="#ppt_x"/>
                                          </p:val>
                                        </p:tav>
                                      </p:tavLst>
                                    </p:anim>
                                    <p:anim calcmode="lin" valueType="num">
                                      <p:cBhvr>
                                        <p:cTn id="42" dur="750" fill="hold"/>
                                        <p:tgtEl>
                                          <p:spTgt spid="1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75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750"/>
                                        <p:tgtEl>
                                          <p:spTgt spid="47"/>
                                        </p:tgtEl>
                                      </p:cBhvr>
                                    </p:animEffect>
                                    <p:anim calcmode="lin" valueType="num">
                                      <p:cBhvr>
                                        <p:cTn id="46" dur="750" fill="hold"/>
                                        <p:tgtEl>
                                          <p:spTgt spid="47"/>
                                        </p:tgtEl>
                                        <p:attrNameLst>
                                          <p:attrName>ppt_x</p:attrName>
                                        </p:attrNameLst>
                                      </p:cBhvr>
                                      <p:tavLst>
                                        <p:tav tm="0">
                                          <p:val>
                                            <p:strVal val="#ppt_x"/>
                                          </p:val>
                                        </p:tav>
                                        <p:tav tm="100000">
                                          <p:val>
                                            <p:strVal val="#ppt_x"/>
                                          </p:val>
                                        </p:tav>
                                      </p:tavLst>
                                    </p:anim>
                                    <p:anim calcmode="lin" valueType="num">
                                      <p:cBhvr>
                                        <p:cTn id="47" dur="75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39" grpId="0"/>
      <p:bldP spid="47" grpId="0"/>
      <p:bldP spid="50" grpId="0"/>
      <p:bldP spid="53" grpId="0"/>
      <p:bldP spid="12" grpId="0" animBg="1"/>
      <p:bldP spid="14" grpId="0" animBg="1"/>
      <p:bldP spid="16"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9">
            <a:extLst>
              <a:ext uri="{FF2B5EF4-FFF2-40B4-BE49-F238E27FC236}">
                <a16:creationId xmlns:a16="http://schemas.microsoft.com/office/drawing/2014/main" xmlns="" id="{9503A47E-4A68-4749-B953-CBAACD0E4911}"/>
              </a:ext>
            </a:extLst>
          </p:cNvPr>
          <p:cNvSpPr>
            <a:spLocks/>
          </p:cNvSpPr>
          <p:nvPr/>
        </p:nvSpPr>
        <p:spPr bwMode="auto">
          <a:xfrm>
            <a:off x="3582865" y="654369"/>
            <a:ext cx="5370731" cy="4344301"/>
          </a:xfrm>
          <a:custGeom>
            <a:avLst/>
            <a:gdLst>
              <a:gd name="T0" fmla="*/ 1621 w 3179"/>
              <a:gd name="T1" fmla="*/ 2256 h 2653"/>
              <a:gd name="T2" fmla="*/ 1320 w 3179"/>
              <a:gd name="T3" fmla="*/ 1823 h 2653"/>
              <a:gd name="T4" fmla="*/ 415 w 3179"/>
              <a:gd name="T5" fmla="*/ 1486 h 2653"/>
              <a:gd name="T6" fmla="*/ 5 w 3179"/>
              <a:gd name="T7" fmla="*/ 769 h 2653"/>
              <a:gd name="T8" fmla="*/ 18 w 3179"/>
              <a:gd name="T9" fmla="*/ 550 h 2653"/>
              <a:gd name="T10" fmla="*/ 350 w 3179"/>
              <a:gd name="T11" fmla="*/ 118 h 2653"/>
              <a:gd name="T12" fmla="*/ 892 w 3179"/>
              <a:gd name="T13" fmla="*/ 27 h 2653"/>
              <a:gd name="T14" fmla="*/ 1169 w 3179"/>
              <a:gd name="T15" fmla="*/ 136 h 2653"/>
              <a:gd name="T16" fmla="*/ 1446 w 3179"/>
              <a:gd name="T17" fmla="*/ 568 h 2653"/>
              <a:gd name="T18" fmla="*/ 2149 w 3179"/>
              <a:gd name="T19" fmla="*/ 915 h 2653"/>
              <a:gd name="T20" fmla="*/ 2888 w 3179"/>
              <a:gd name="T21" fmla="*/ 1196 h 2653"/>
              <a:gd name="T22" fmla="*/ 3124 w 3179"/>
              <a:gd name="T23" fmla="*/ 1599 h 2653"/>
              <a:gd name="T24" fmla="*/ 3113 w 3179"/>
              <a:gd name="T25" fmla="*/ 2159 h 2653"/>
              <a:gd name="T26" fmla="*/ 2726 w 3179"/>
              <a:gd name="T27" fmla="*/ 2551 h 2653"/>
              <a:gd name="T28" fmla="*/ 2529 w 3179"/>
              <a:gd name="T29" fmla="*/ 2587 h 2653"/>
              <a:gd name="T30" fmla="*/ 1621 w 3179"/>
              <a:gd name="T31" fmla="*/ 2256 h 2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79" h="2653">
                <a:moveTo>
                  <a:pt x="1621" y="2256"/>
                </a:moveTo>
                <a:cubicBezTo>
                  <a:pt x="1543" y="2097"/>
                  <a:pt x="1459" y="1933"/>
                  <a:pt x="1320" y="1823"/>
                </a:cubicBezTo>
                <a:cubicBezTo>
                  <a:pt x="1066" y="1622"/>
                  <a:pt x="695" y="1650"/>
                  <a:pt x="415" y="1486"/>
                </a:cubicBezTo>
                <a:cubicBezTo>
                  <a:pt x="169" y="1340"/>
                  <a:pt x="25" y="1055"/>
                  <a:pt x="5" y="769"/>
                </a:cubicBezTo>
                <a:cubicBezTo>
                  <a:pt x="0" y="696"/>
                  <a:pt x="3" y="622"/>
                  <a:pt x="18" y="550"/>
                </a:cubicBezTo>
                <a:cubicBezTo>
                  <a:pt x="58" y="367"/>
                  <a:pt x="187" y="210"/>
                  <a:pt x="350" y="118"/>
                </a:cubicBezTo>
                <a:cubicBezTo>
                  <a:pt x="513" y="27"/>
                  <a:pt x="707" y="0"/>
                  <a:pt x="892" y="27"/>
                </a:cubicBezTo>
                <a:cubicBezTo>
                  <a:pt x="992" y="41"/>
                  <a:pt x="1092" y="72"/>
                  <a:pt x="1169" y="136"/>
                </a:cubicBezTo>
                <a:cubicBezTo>
                  <a:pt x="1302" y="245"/>
                  <a:pt x="1344" y="430"/>
                  <a:pt x="1446" y="568"/>
                </a:cubicBezTo>
                <a:cubicBezTo>
                  <a:pt x="1606" y="783"/>
                  <a:pt x="1887" y="862"/>
                  <a:pt x="2149" y="915"/>
                </a:cubicBezTo>
                <a:cubicBezTo>
                  <a:pt x="2411" y="968"/>
                  <a:pt x="2691" y="1015"/>
                  <a:pt x="2888" y="1196"/>
                </a:cubicBezTo>
                <a:cubicBezTo>
                  <a:pt x="3005" y="1302"/>
                  <a:pt x="3081" y="1447"/>
                  <a:pt x="3124" y="1599"/>
                </a:cubicBezTo>
                <a:cubicBezTo>
                  <a:pt x="3175" y="1782"/>
                  <a:pt x="3179" y="1981"/>
                  <a:pt x="3113" y="2159"/>
                </a:cubicBezTo>
                <a:cubicBezTo>
                  <a:pt x="3047" y="2337"/>
                  <a:pt x="2906" y="2491"/>
                  <a:pt x="2726" y="2551"/>
                </a:cubicBezTo>
                <a:cubicBezTo>
                  <a:pt x="2663" y="2573"/>
                  <a:pt x="2596" y="2580"/>
                  <a:pt x="2529" y="2587"/>
                </a:cubicBezTo>
                <a:cubicBezTo>
                  <a:pt x="1805" y="2653"/>
                  <a:pt x="1621" y="2256"/>
                  <a:pt x="1621" y="2256"/>
                </a:cubicBezTo>
                <a:close/>
              </a:path>
            </a:pathLst>
          </a:custGeom>
          <a:solidFill>
            <a:schemeClr val="accent2">
              <a:alpha val="29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xmlns="" id="{97A85197-5E93-4DDC-BBAC-C65576C750FB}"/>
              </a:ext>
            </a:extLst>
          </p:cNvPr>
          <p:cNvSpPr>
            <a:spLocks/>
          </p:cNvSpPr>
          <p:nvPr/>
        </p:nvSpPr>
        <p:spPr bwMode="auto">
          <a:xfrm>
            <a:off x="3785648" y="1133109"/>
            <a:ext cx="5370731" cy="4344301"/>
          </a:xfrm>
          <a:custGeom>
            <a:avLst/>
            <a:gdLst>
              <a:gd name="T0" fmla="*/ 1621 w 3179"/>
              <a:gd name="T1" fmla="*/ 2256 h 2653"/>
              <a:gd name="T2" fmla="*/ 1320 w 3179"/>
              <a:gd name="T3" fmla="*/ 1823 h 2653"/>
              <a:gd name="T4" fmla="*/ 415 w 3179"/>
              <a:gd name="T5" fmla="*/ 1486 h 2653"/>
              <a:gd name="T6" fmla="*/ 5 w 3179"/>
              <a:gd name="T7" fmla="*/ 769 h 2653"/>
              <a:gd name="T8" fmla="*/ 18 w 3179"/>
              <a:gd name="T9" fmla="*/ 550 h 2653"/>
              <a:gd name="T10" fmla="*/ 350 w 3179"/>
              <a:gd name="T11" fmla="*/ 118 h 2653"/>
              <a:gd name="T12" fmla="*/ 892 w 3179"/>
              <a:gd name="T13" fmla="*/ 27 h 2653"/>
              <a:gd name="T14" fmla="*/ 1169 w 3179"/>
              <a:gd name="T15" fmla="*/ 136 h 2653"/>
              <a:gd name="T16" fmla="*/ 1446 w 3179"/>
              <a:gd name="T17" fmla="*/ 568 h 2653"/>
              <a:gd name="T18" fmla="*/ 2149 w 3179"/>
              <a:gd name="T19" fmla="*/ 915 h 2653"/>
              <a:gd name="T20" fmla="*/ 2888 w 3179"/>
              <a:gd name="T21" fmla="*/ 1196 h 2653"/>
              <a:gd name="T22" fmla="*/ 3124 w 3179"/>
              <a:gd name="T23" fmla="*/ 1599 h 2653"/>
              <a:gd name="T24" fmla="*/ 3113 w 3179"/>
              <a:gd name="T25" fmla="*/ 2159 h 2653"/>
              <a:gd name="T26" fmla="*/ 2726 w 3179"/>
              <a:gd name="T27" fmla="*/ 2551 h 2653"/>
              <a:gd name="T28" fmla="*/ 2529 w 3179"/>
              <a:gd name="T29" fmla="*/ 2587 h 2653"/>
              <a:gd name="T30" fmla="*/ 1621 w 3179"/>
              <a:gd name="T31" fmla="*/ 2256 h 2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79" h="2653">
                <a:moveTo>
                  <a:pt x="1621" y="2256"/>
                </a:moveTo>
                <a:cubicBezTo>
                  <a:pt x="1543" y="2097"/>
                  <a:pt x="1459" y="1933"/>
                  <a:pt x="1320" y="1823"/>
                </a:cubicBezTo>
                <a:cubicBezTo>
                  <a:pt x="1066" y="1622"/>
                  <a:pt x="695" y="1650"/>
                  <a:pt x="415" y="1486"/>
                </a:cubicBezTo>
                <a:cubicBezTo>
                  <a:pt x="169" y="1340"/>
                  <a:pt x="25" y="1055"/>
                  <a:pt x="5" y="769"/>
                </a:cubicBezTo>
                <a:cubicBezTo>
                  <a:pt x="0" y="696"/>
                  <a:pt x="3" y="622"/>
                  <a:pt x="18" y="550"/>
                </a:cubicBezTo>
                <a:cubicBezTo>
                  <a:pt x="58" y="367"/>
                  <a:pt x="187" y="210"/>
                  <a:pt x="350" y="118"/>
                </a:cubicBezTo>
                <a:cubicBezTo>
                  <a:pt x="513" y="27"/>
                  <a:pt x="707" y="0"/>
                  <a:pt x="892" y="27"/>
                </a:cubicBezTo>
                <a:cubicBezTo>
                  <a:pt x="992" y="41"/>
                  <a:pt x="1092" y="72"/>
                  <a:pt x="1169" y="136"/>
                </a:cubicBezTo>
                <a:cubicBezTo>
                  <a:pt x="1302" y="245"/>
                  <a:pt x="1344" y="430"/>
                  <a:pt x="1446" y="568"/>
                </a:cubicBezTo>
                <a:cubicBezTo>
                  <a:pt x="1606" y="783"/>
                  <a:pt x="1887" y="862"/>
                  <a:pt x="2149" y="915"/>
                </a:cubicBezTo>
                <a:cubicBezTo>
                  <a:pt x="2411" y="968"/>
                  <a:pt x="2691" y="1015"/>
                  <a:pt x="2888" y="1196"/>
                </a:cubicBezTo>
                <a:cubicBezTo>
                  <a:pt x="3005" y="1302"/>
                  <a:pt x="3081" y="1447"/>
                  <a:pt x="3124" y="1599"/>
                </a:cubicBezTo>
                <a:cubicBezTo>
                  <a:pt x="3175" y="1782"/>
                  <a:pt x="3179" y="1981"/>
                  <a:pt x="3113" y="2159"/>
                </a:cubicBezTo>
                <a:cubicBezTo>
                  <a:pt x="3047" y="2337"/>
                  <a:pt x="2906" y="2491"/>
                  <a:pt x="2726" y="2551"/>
                </a:cubicBezTo>
                <a:cubicBezTo>
                  <a:pt x="2663" y="2573"/>
                  <a:pt x="2596" y="2580"/>
                  <a:pt x="2529" y="2587"/>
                </a:cubicBezTo>
                <a:cubicBezTo>
                  <a:pt x="1805" y="2653"/>
                  <a:pt x="1621" y="2256"/>
                  <a:pt x="1621" y="2256"/>
                </a:cubicBezTo>
                <a:close/>
              </a:path>
            </a:pathLst>
          </a:custGeom>
          <a:solidFill>
            <a:schemeClr val="accent1">
              <a:alpha val="29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1092" y="863636"/>
            <a:ext cx="4284690" cy="4083159"/>
          </a:xfrm>
          <a:prstGeom prst="rect">
            <a:avLst/>
          </a:prstGeom>
        </p:spPr>
      </p:pic>
      <p:sp>
        <p:nvSpPr>
          <p:cNvPr id="15" name="Text Placeholder 14">
            <a:extLst>
              <a:ext uri="{FF2B5EF4-FFF2-40B4-BE49-F238E27FC236}">
                <a16:creationId xmlns:a16="http://schemas.microsoft.com/office/drawing/2014/main" xmlns="" id="{F4FBC3AF-2281-44C2-AF10-B0AA544F1998}"/>
              </a:ext>
            </a:extLst>
          </p:cNvPr>
          <p:cNvSpPr>
            <a:spLocks noGrp="1"/>
          </p:cNvSpPr>
          <p:nvPr>
            <p:ph type="body" sz="quarter" idx="11"/>
          </p:nvPr>
        </p:nvSpPr>
        <p:spPr>
          <a:xfrm>
            <a:off x="7945120" y="1222032"/>
            <a:ext cx="3179572" cy="1188947"/>
          </a:xfrm>
        </p:spPr>
        <p:txBody>
          <a:bodyPr>
            <a:normAutofit lnSpcReduction="10000"/>
          </a:bodyPr>
          <a:lstStyle/>
          <a:p>
            <a:r>
              <a:rPr lang="en-US" b="1" dirty="0" smtClean="0"/>
              <a:t>The Coin</a:t>
            </a:r>
          </a:p>
          <a:p>
            <a:r>
              <a:rPr lang="en-US" b="1" dirty="0" smtClean="0"/>
              <a:t>SGC</a:t>
            </a:r>
            <a:endParaRPr lang="en-US" b="1" dirty="0"/>
          </a:p>
        </p:txBody>
      </p:sp>
      <p:sp>
        <p:nvSpPr>
          <p:cNvPr id="17" name="Rectangle 16">
            <a:extLst>
              <a:ext uri="{FF2B5EF4-FFF2-40B4-BE49-F238E27FC236}">
                <a16:creationId xmlns:a16="http://schemas.microsoft.com/office/drawing/2014/main" xmlns="" id="{1C3465F5-55CE-4534-B065-4061B069A9E4}"/>
              </a:ext>
            </a:extLst>
          </p:cNvPr>
          <p:cNvSpPr/>
          <p:nvPr/>
        </p:nvSpPr>
        <p:spPr>
          <a:xfrm>
            <a:off x="914400" y="1683658"/>
            <a:ext cx="2310646" cy="561888"/>
          </a:xfrm>
          <a:prstGeom prst="rect">
            <a:avLst/>
          </a:prstGeom>
          <a:solidFill>
            <a:schemeClr val="accent1"/>
          </a:solidFill>
          <a:ln>
            <a:noFill/>
          </a:ln>
          <a:effectLst>
            <a:outerShdw blurRad="2286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xmlns="" id="{B4E1BCFD-34FB-4627-8793-A92A594324EA}"/>
              </a:ext>
            </a:extLst>
          </p:cNvPr>
          <p:cNvCxnSpPr/>
          <p:nvPr/>
        </p:nvCxnSpPr>
        <p:spPr>
          <a:xfrm>
            <a:off x="3225046" y="1843315"/>
            <a:ext cx="972458" cy="0"/>
          </a:xfrm>
          <a:prstGeom prst="line">
            <a:avLst/>
          </a:prstGeom>
          <a:ln w="19050">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xmlns="" id="{B64DF4E4-0E29-4460-BC60-B8A796C4EBB9}"/>
              </a:ext>
            </a:extLst>
          </p:cNvPr>
          <p:cNvSpPr/>
          <p:nvPr/>
        </p:nvSpPr>
        <p:spPr>
          <a:xfrm>
            <a:off x="4230914" y="1712367"/>
            <a:ext cx="246743" cy="246743"/>
          </a:xfrm>
          <a:prstGeom prst="ellipse">
            <a:avLst/>
          </a:prstGeom>
          <a:solidFill>
            <a:schemeClr val="accent1"/>
          </a:solidFill>
          <a:ln w="38100">
            <a:solidFill>
              <a:schemeClr val="bg2"/>
            </a:solidFill>
          </a:ln>
          <a:effectLst>
            <a:outerShdw blurRad="5334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7A567036-8721-4BB9-9AE3-562B21A09034}"/>
              </a:ext>
            </a:extLst>
          </p:cNvPr>
          <p:cNvSpPr txBox="1"/>
          <p:nvPr/>
        </p:nvSpPr>
        <p:spPr>
          <a:xfrm>
            <a:off x="1055371" y="1774444"/>
            <a:ext cx="2028704" cy="369332"/>
          </a:xfrm>
          <a:prstGeom prst="rect">
            <a:avLst/>
          </a:prstGeom>
          <a:noFill/>
        </p:spPr>
        <p:txBody>
          <a:bodyPr wrap="square" rtlCol="0" anchor="ctr">
            <a:spAutoFit/>
          </a:bodyPr>
          <a:lstStyle/>
          <a:p>
            <a:pPr algn="ctr"/>
            <a:r>
              <a:rPr lang="en-US" b="1" dirty="0" smtClean="0">
                <a:solidFill>
                  <a:schemeClr val="bg2"/>
                </a:solidFill>
                <a:latin typeface="+mj-lt"/>
              </a:rPr>
              <a:t>Fastest Growing</a:t>
            </a:r>
            <a:endParaRPr lang="en-US" b="1" dirty="0">
              <a:solidFill>
                <a:schemeClr val="bg2"/>
              </a:solidFill>
              <a:latin typeface="+mj-lt"/>
            </a:endParaRPr>
          </a:p>
        </p:txBody>
      </p:sp>
      <p:sp>
        <p:nvSpPr>
          <p:cNvPr id="25" name="TextBox 24">
            <a:extLst>
              <a:ext uri="{FF2B5EF4-FFF2-40B4-BE49-F238E27FC236}">
                <a16:creationId xmlns:a16="http://schemas.microsoft.com/office/drawing/2014/main" xmlns="" id="{CBE793BA-9D37-42F9-BBBF-714B2355975F}"/>
              </a:ext>
            </a:extLst>
          </p:cNvPr>
          <p:cNvSpPr txBox="1"/>
          <p:nvPr/>
        </p:nvSpPr>
        <p:spPr>
          <a:xfrm>
            <a:off x="864037" y="2417010"/>
            <a:ext cx="2672086" cy="1754326"/>
          </a:xfrm>
          <a:prstGeom prst="rect">
            <a:avLst/>
          </a:prstGeom>
          <a:noFill/>
        </p:spPr>
        <p:txBody>
          <a:bodyPr wrap="square" rtlCol="0">
            <a:spAutoFit/>
          </a:bodyPr>
          <a:lstStyle/>
          <a:p>
            <a:r>
              <a:rPr lang="en-US" sz="1200" dirty="0">
                <a:solidFill>
                  <a:schemeClr val="tx1">
                    <a:alpha val="55000"/>
                  </a:schemeClr>
                </a:solidFill>
              </a:rPr>
              <a:t>SGC is currently one of the fastest growing video game cryptocurrency in the world. It launched in October 2020 and has to date raised 60 million USD. Once we hit 200 million USD, or reach an average of 3000 CCU (which ever comes first) we will begin listing on exchanges all over the world, beginning with Satoshi </a:t>
            </a:r>
            <a:r>
              <a:rPr lang="en-US" sz="1200" dirty="0" err="1">
                <a:solidFill>
                  <a:schemeClr val="tx1">
                    <a:alpha val="55000"/>
                  </a:schemeClr>
                </a:solidFill>
              </a:rPr>
              <a:t>Fx</a:t>
            </a:r>
            <a:r>
              <a:rPr lang="en-US" sz="1200" dirty="0">
                <a:solidFill>
                  <a:schemeClr val="tx1">
                    <a:alpha val="55000"/>
                  </a:schemeClr>
                </a:solidFill>
              </a:rPr>
              <a:t>. </a:t>
            </a:r>
            <a:endParaRPr lang="en-US" sz="1200" dirty="0">
              <a:solidFill>
                <a:schemeClr val="tx1">
                  <a:alpha val="55000"/>
                </a:schemeClr>
              </a:solidFill>
            </a:endParaRPr>
          </a:p>
        </p:txBody>
      </p:sp>
      <p:sp>
        <p:nvSpPr>
          <p:cNvPr id="26" name="Oval 25">
            <a:extLst>
              <a:ext uri="{FF2B5EF4-FFF2-40B4-BE49-F238E27FC236}">
                <a16:creationId xmlns:a16="http://schemas.microsoft.com/office/drawing/2014/main" xmlns="" id="{5364CABB-63B0-433B-902F-A125050BE6F8}"/>
              </a:ext>
            </a:extLst>
          </p:cNvPr>
          <p:cNvSpPr/>
          <p:nvPr/>
        </p:nvSpPr>
        <p:spPr>
          <a:xfrm>
            <a:off x="6988182" y="3804828"/>
            <a:ext cx="246743" cy="246743"/>
          </a:xfrm>
          <a:prstGeom prst="ellipse">
            <a:avLst/>
          </a:prstGeom>
          <a:solidFill>
            <a:schemeClr val="accent1"/>
          </a:solidFill>
          <a:ln w="38100">
            <a:solidFill>
              <a:schemeClr val="bg2"/>
            </a:solidFill>
          </a:ln>
          <a:effectLst>
            <a:outerShdw blurRad="5334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xmlns="" id="{162B3632-E0FB-41DA-AAD4-F04C38B5E74C}"/>
              </a:ext>
            </a:extLst>
          </p:cNvPr>
          <p:cNvCxnSpPr>
            <a:cxnSpLocks/>
          </p:cNvCxnSpPr>
          <p:nvPr/>
        </p:nvCxnSpPr>
        <p:spPr>
          <a:xfrm>
            <a:off x="7234925" y="3928647"/>
            <a:ext cx="2296842" cy="5880"/>
          </a:xfrm>
          <a:prstGeom prst="line">
            <a:avLst/>
          </a:prstGeom>
          <a:ln w="19050">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xmlns="" id="{6AD4A1DD-94AE-4115-A527-6A9E19C1EE68}"/>
              </a:ext>
            </a:extLst>
          </p:cNvPr>
          <p:cNvSpPr/>
          <p:nvPr/>
        </p:nvSpPr>
        <p:spPr>
          <a:xfrm>
            <a:off x="9333609" y="3627121"/>
            <a:ext cx="2310646" cy="620194"/>
          </a:xfrm>
          <a:prstGeom prst="rect">
            <a:avLst/>
          </a:prstGeom>
          <a:solidFill>
            <a:schemeClr val="accent2"/>
          </a:solidFill>
          <a:ln>
            <a:noFill/>
          </a:ln>
          <a:effectLst>
            <a:outerShdw blurRad="2286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E3E6FA3B-F37F-47C3-A64C-A003C709598B}"/>
              </a:ext>
            </a:extLst>
          </p:cNvPr>
          <p:cNvSpPr txBox="1"/>
          <p:nvPr/>
        </p:nvSpPr>
        <p:spPr>
          <a:xfrm>
            <a:off x="9333610" y="3743533"/>
            <a:ext cx="2310646" cy="369332"/>
          </a:xfrm>
          <a:prstGeom prst="rect">
            <a:avLst/>
          </a:prstGeom>
          <a:noFill/>
        </p:spPr>
        <p:txBody>
          <a:bodyPr wrap="square" rtlCol="0" anchor="ctr">
            <a:spAutoFit/>
          </a:bodyPr>
          <a:lstStyle/>
          <a:p>
            <a:pPr algn="ctr"/>
            <a:r>
              <a:rPr lang="en-US" b="1" dirty="0" smtClean="0">
                <a:solidFill>
                  <a:schemeClr val="bg2"/>
                </a:solidFill>
                <a:latin typeface="+mj-lt"/>
              </a:rPr>
              <a:t>Blockchain Gaming</a:t>
            </a:r>
            <a:endParaRPr lang="en-US" b="1" dirty="0">
              <a:solidFill>
                <a:schemeClr val="bg2"/>
              </a:solidFill>
              <a:latin typeface="+mj-lt"/>
            </a:endParaRPr>
          </a:p>
        </p:txBody>
      </p:sp>
      <p:sp>
        <p:nvSpPr>
          <p:cNvPr id="31" name="TextBox 30">
            <a:extLst>
              <a:ext uri="{FF2B5EF4-FFF2-40B4-BE49-F238E27FC236}">
                <a16:creationId xmlns:a16="http://schemas.microsoft.com/office/drawing/2014/main" xmlns="" id="{6164125A-93D6-42DC-A80E-27C699F7B639}"/>
              </a:ext>
            </a:extLst>
          </p:cNvPr>
          <p:cNvSpPr txBox="1"/>
          <p:nvPr/>
        </p:nvSpPr>
        <p:spPr>
          <a:xfrm>
            <a:off x="9324810" y="4334172"/>
            <a:ext cx="2319445" cy="1015663"/>
          </a:xfrm>
          <a:prstGeom prst="rect">
            <a:avLst/>
          </a:prstGeom>
          <a:noFill/>
        </p:spPr>
        <p:txBody>
          <a:bodyPr wrap="square" rtlCol="0">
            <a:spAutoFit/>
          </a:bodyPr>
          <a:lstStyle/>
          <a:p>
            <a:r>
              <a:rPr lang="en-US" sz="1200" dirty="0">
                <a:solidFill>
                  <a:schemeClr val="tx1">
                    <a:alpha val="55000"/>
                  </a:schemeClr>
                </a:solidFill>
              </a:rPr>
              <a:t>It is on a blockchain based gaming platform capable of processing gaming data in split seconds, up to 68,000 transactions per second.</a:t>
            </a:r>
          </a:p>
        </p:txBody>
      </p:sp>
      <p:sp>
        <p:nvSpPr>
          <p:cNvPr id="33" name="Rectangle: Rounded Corners 32">
            <a:extLst>
              <a:ext uri="{FF2B5EF4-FFF2-40B4-BE49-F238E27FC236}">
                <a16:creationId xmlns:a16="http://schemas.microsoft.com/office/drawing/2014/main" xmlns="" id="{120E3E1D-9E30-4F9F-BB99-A5937783EF99}"/>
              </a:ext>
            </a:extLst>
          </p:cNvPr>
          <p:cNvSpPr/>
          <p:nvPr/>
        </p:nvSpPr>
        <p:spPr>
          <a:xfrm rot="5400000">
            <a:off x="3745113" y="3342119"/>
            <a:ext cx="705487" cy="2932836"/>
          </a:xfrm>
          <a:prstGeom prst="roundRect">
            <a:avLst>
              <a:gd name="adj" fmla="val 50000"/>
            </a:avLst>
          </a:prstGeom>
          <a:solidFill>
            <a:schemeClr val="accent1"/>
          </a:solidFill>
          <a:ln>
            <a:noFill/>
          </a:ln>
          <a:effectLst>
            <a:outerShdw blurRad="177800" dist="508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xmlns="" id="{716AB8C9-B412-4CE2-98E1-7F39611DF7B7}"/>
              </a:ext>
            </a:extLst>
          </p:cNvPr>
          <p:cNvSpPr txBox="1"/>
          <p:nvPr/>
        </p:nvSpPr>
        <p:spPr>
          <a:xfrm>
            <a:off x="3043608" y="4571587"/>
            <a:ext cx="2108497" cy="507831"/>
          </a:xfrm>
          <a:prstGeom prst="rect">
            <a:avLst/>
          </a:prstGeom>
          <a:noFill/>
        </p:spPr>
        <p:txBody>
          <a:bodyPr wrap="square" rtlCol="0">
            <a:spAutoFit/>
          </a:bodyPr>
          <a:lstStyle/>
          <a:p>
            <a:pPr algn="ctr">
              <a:lnSpc>
                <a:spcPct val="150000"/>
              </a:lnSpc>
            </a:pPr>
            <a:r>
              <a:rPr lang="en-US" b="1" dirty="0" smtClean="0">
                <a:solidFill>
                  <a:schemeClr val="bg2"/>
                </a:solidFill>
                <a:latin typeface="+mj-lt"/>
                <a:ea typeface="Open Sans Light" panose="020B0306030504020204" pitchFamily="34" charset="0"/>
                <a:cs typeface="Open Sans Light" panose="020B0306030504020204" pitchFamily="34" charset="0"/>
              </a:rPr>
              <a:t>Gaming Token</a:t>
            </a:r>
            <a:endParaRPr lang="en-US" b="1" dirty="0">
              <a:solidFill>
                <a:schemeClr val="bg2"/>
              </a:solidFill>
              <a:latin typeface="+mj-lt"/>
              <a:ea typeface="Open Sans Light" panose="020B0306030504020204" pitchFamily="34" charset="0"/>
              <a:cs typeface="Open Sans Light" panose="020B0306030504020204" pitchFamily="34" charset="0"/>
            </a:endParaRPr>
          </a:p>
        </p:txBody>
      </p:sp>
      <p:sp>
        <p:nvSpPr>
          <p:cNvPr id="35" name="TextBox 34">
            <a:extLst>
              <a:ext uri="{FF2B5EF4-FFF2-40B4-BE49-F238E27FC236}">
                <a16:creationId xmlns:a16="http://schemas.microsoft.com/office/drawing/2014/main" xmlns="" id="{A5715A2C-05DC-41F4-9F97-A3E4EB91BE66}"/>
              </a:ext>
            </a:extLst>
          </p:cNvPr>
          <p:cNvSpPr txBox="1"/>
          <p:nvPr/>
        </p:nvSpPr>
        <p:spPr>
          <a:xfrm>
            <a:off x="2753815" y="5285594"/>
            <a:ext cx="2688082" cy="830997"/>
          </a:xfrm>
          <a:prstGeom prst="rect">
            <a:avLst/>
          </a:prstGeom>
          <a:noFill/>
        </p:spPr>
        <p:txBody>
          <a:bodyPr wrap="square" rtlCol="0">
            <a:spAutoFit/>
          </a:bodyPr>
          <a:lstStyle/>
          <a:p>
            <a:r>
              <a:rPr lang="en-US" sz="1200" dirty="0">
                <a:solidFill>
                  <a:schemeClr val="tx1">
                    <a:alpha val="55000"/>
                  </a:schemeClr>
                </a:solidFill>
              </a:rPr>
              <a:t>The SGC coin has hit the world by storm, as the world’s first Utility gaming token and registered in the State of Wyoming USA. </a:t>
            </a:r>
            <a:endParaRPr lang="en-US" sz="1200" dirty="0">
              <a:solidFill>
                <a:schemeClr val="tx1">
                  <a:alpha val="55000"/>
                </a:schemeClr>
              </a:solidFill>
            </a:endParaRPr>
          </a:p>
        </p:txBody>
      </p:sp>
    </p:spTree>
    <p:extLst>
      <p:ext uri="{BB962C8B-B14F-4D97-AF65-F5344CB8AC3E}">
        <p14:creationId xmlns:p14="http://schemas.microsoft.com/office/powerpoint/2010/main" val="21014883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500"/>
                                        <p:tgtEl>
                                          <p:spTgt spid="15">
                                            <p:txEl>
                                              <p:pRg st="1" end="1"/>
                                            </p:txEl>
                                          </p:spTgt>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p:cTn id="20" dur="500" fill="hold"/>
                                        <p:tgtEl>
                                          <p:spTgt spid="26"/>
                                        </p:tgtEl>
                                        <p:attrNameLst>
                                          <p:attrName>ppt_w</p:attrName>
                                        </p:attrNameLst>
                                      </p:cBhvr>
                                      <p:tavLst>
                                        <p:tav tm="0">
                                          <p:val>
                                            <p:fltVal val="0"/>
                                          </p:val>
                                        </p:tav>
                                        <p:tav tm="100000">
                                          <p:val>
                                            <p:strVal val="#ppt_w"/>
                                          </p:val>
                                        </p:tav>
                                      </p:tavLst>
                                    </p:anim>
                                    <p:anim calcmode="lin" valueType="num">
                                      <p:cBhvr>
                                        <p:cTn id="21" dur="500" fill="hold"/>
                                        <p:tgtEl>
                                          <p:spTgt spid="26"/>
                                        </p:tgtEl>
                                        <p:attrNameLst>
                                          <p:attrName>ppt_h</p:attrName>
                                        </p:attrNameLst>
                                      </p:cBhvr>
                                      <p:tavLst>
                                        <p:tav tm="0">
                                          <p:val>
                                            <p:fltVal val="0"/>
                                          </p:val>
                                        </p:tav>
                                        <p:tav tm="100000">
                                          <p:val>
                                            <p:strVal val="#ppt_h"/>
                                          </p:val>
                                        </p:tav>
                                      </p:tavLst>
                                    </p:anim>
                                    <p:animEffect transition="in" filter="fade">
                                      <p:cBhvr>
                                        <p:cTn id="22" dur="500"/>
                                        <p:tgtEl>
                                          <p:spTgt spid="2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par>
                                <p:cTn id="32" presetID="22" presetClass="entr" presetSubtype="2"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right)">
                                      <p:cBhvr>
                                        <p:cTn id="34" dur="500"/>
                                        <p:tgtEl>
                                          <p:spTgt spid="21"/>
                                        </p:tgtEl>
                                      </p:cBhvr>
                                    </p:animEffect>
                                  </p:childTnLst>
                                </p:cTn>
                              </p:par>
                            </p:childTnLst>
                          </p:cTn>
                        </p:par>
                        <p:par>
                          <p:cTn id="35" fill="hold">
                            <p:stCondLst>
                              <p:cond delay="1500"/>
                            </p:stCondLst>
                            <p:childTnLst>
                              <p:par>
                                <p:cTn id="36" presetID="22" presetClass="entr" presetSubtype="1"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up)">
                                      <p:cBhvr>
                                        <p:cTn id="38" dur="500"/>
                                        <p:tgtEl>
                                          <p:spTgt spid="28"/>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up)">
                                      <p:cBhvr>
                                        <p:cTn id="41" dur="500"/>
                                        <p:tgtEl>
                                          <p:spTgt spid="29"/>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up)">
                                      <p:cBhvr>
                                        <p:cTn id="44" dur="500"/>
                                        <p:tgtEl>
                                          <p:spTgt spid="31"/>
                                        </p:tgtEl>
                                      </p:cBhvr>
                                    </p:animEffect>
                                  </p:childTnLst>
                                </p:cTn>
                              </p:par>
                              <p:par>
                                <p:cTn id="45" presetID="22" presetClass="entr" presetSubtype="2"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right)">
                                      <p:cBhvr>
                                        <p:cTn id="47" dur="500"/>
                                        <p:tgtEl>
                                          <p:spTgt spid="17"/>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right)">
                                      <p:cBhvr>
                                        <p:cTn id="50" dur="500"/>
                                        <p:tgtEl>
                                          <p:spTgt spid="23"/>
                                        </p:tgtEl>
                                      </p:cBhvr>
                                    </p:animEffect>
                                  </p:childTnLst>
                                </p:cTn>
                              </p:par>
                              <p:par>
                                <p:cTn id="51" presetID="22" presetClass="entr" presetSubtype="2"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right)">
                                      <p:cBhvr>
                                        <p:cTn id="53" dur="500"/>
                                        <p:tgtEl>
                                          <p:spTgt spid="25"/>
                                        </p:tgtEl>
                                      </p:cBhvr>
                                    </p:animEffect>
                                  </p:childTnLst>
                                </p:cTn>
                              </p:par>
                            </p:childTnLst>
                          </p:cTn>
                        </p:par>
                        <p:par>
                          <p:cTn id="54" fill="hold">
                            <p:stCondLst>
                              <p:cond delay="2000"/>
                            </p:stCondLst>
                            <p:childTnLst>
                              <p:par>
                                <p:cTn id="55" presetID="2" presetClass="entr" presetSubtype="8" accel="40000" decel="40000" fill="hold" grpId="0" nodeType="after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additive="base">
                                        <p:cTn id="57" dur="1000" fill="hold"/>
                                        <p:tgtEl>
                                          <p:spTgt spid="33"/>
                                        </p:tgtEl>
                                        <p:attrNameLst>
                                          <p:attrName>ppt_x</p:attrName>
                                        </p:attrNameLst>
                                      </p:cBhvr>
                                      <p:tavLst>
                                        <p:tav tm="0">
                                          <p:val>
                                            <p:strVal val="0-#ppt_w/2"/>
                                          </p:val>
                                        </p:tav>
                                        <p:tav tm="100000">
                                          <p:val>
                                            <p:strVal val="#ppt_x"/>
                                          </p:val>
                                        </p:tav>
                                      </p:tavLst>
                                    </p:anim>
                                    <p:anim calcmode="lin" valueType="num">
                                      <p:cBhvr additive="base">
                                        <p:cTn id="58" dur="1000" fill="hold"/>
                                        <p:tgtEl>
                                          <p:spTgt spid="33"/>
                                        </p:tgtEl>
                                        <p:attrNameLst>
                                          <p:attrName>ppt_y</p:attrName>
                                        </p:attrNameLst>
                                      </p:cBhvr>
                                      <p:tavLst>
                                        <p:tav tm="0">
                                          <p:val>
                                            <p:strVal val="#ppt_y"/>
                                          </p:val>
                                        </p:tav>
                                        <p:tav tm="100000">
                                          <p:val>
                                            <p:strVal val="#ppt_y"/>
                                          </p:val>
                                        </p:tav>
                                      </p:tavLst>
                                    </p:anim>
                                  </p:childTnLst>
                                </p:cTn>
                              </p:par>
                              <p:par>
                                <p:cTn id="59" presetID="2" presetClass="entr" presetSubtype="8" accel="40000" decel="4000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1000" fill="hold"/>
                                        <p:tgtEl>
                                          <p:spTgt spid="34"/>
                                        </p:tgtEl>
                                        <p:attrNameLst>
                                          <p:attrName>ppt_x</p:attrName>
                                        </p:attrNameLst>
                                      </p:cBhvr>
                                      <p:tavLst>
                                        <p:tav tm="0">
                                          <p:val>
                                            <p:strVal val="0-#ppt_w/2"/>
                                          </p:val>
                                        </p:tav>
                                        <p:tav tm="100000">
                                          <p:val>
                                            <p:strVal val="#ppt_x"/>
                                          </p:val>
                                        </p:tav>
                                      </p:tavLst>
                                    </p:anim>
                                    <p:anim calcmode="lin" valueType="num">
                                      <p:cBhvr additive="base">
                                        <p:cTn id="62" dur="1000" fill="hold"/>
                                        <p:tgtEl>
                                          <p:spTgt spid="34"/>
                                        </p:tgtEl>
                                        <p:attrNameLst>
                                          <p:attrName>ppt_y</p:attrName>
                                        </p:attrNameLst>
                                      </p:cBhvr>
                                      <p:tavLst>
                                        <p:tav tm="0">
                                          <p:val>
                                            <p:strVal val="#ppt_y"/>
                                          </p:val>
                                        </p:tav>
                                        <p:tav tm="100000">
                                          <p:val>
                                            <p:strVal val="#ppt_y"/>
                                          </p:val>
                                        </p:tav>
                                      </p:tavLst>
                                    </p:anim>
                                  </p:childTnLst>
                                </p:cTn>
                              </p:par>
                              <p:par>
                                <p:cTn id="63" presetID="2" presetClass="entr" presetSubtype="8" accel="40000" decel="4000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additive="base">
                                        <p:cTn id="65" dur="1000" fill="hold"/>
                                        <p:tgtEl>
                                          <p:spTgt spid="35"/>
                                        </p:tgtEl>
                                        <p:attrNameLst>
                                          <p:attrName>ppt_x</p:attrName>
                                        </p:attrNameLst>
                                      </p:cBhvr>
                                      <p:tavLst>
                                        <p:tav tm="0">
                                          <p:val>
                                            <p:strVal val="0-#ppt_w/2"/>
                                          </p:val>
                                        </p:tav>
                                        <p:tav tm="100000">
                                          <p:val>
                                            <p:strVal val="#ppt_x"/>
                                          </p:val>
                                        </p:tav>
                                      </p:tavLst>
                                    </p:anim>
                                    <p:anim calcmode="lin" valueType="num">
                                      <p:cBhvr additive="base">
                                        <p:cTn id="66" dur="10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5" grpId="0" build="p"/>
      <p:bldP spid="17" grpId="0" animBg="1"/>
      <p:bldP spid="22" grpId="0" animBg="1"/>
      <p:bldP spid="23" grpId="0"/>
      <p:bldP spid="25" grpId="0"/>
      <p:bldP spid="26" grpId="0" animBg="1"/>
      <p:bldP spid="28" grpId="0" animBg="1"/>
      <p:bldP spid="29" grpId="0"/>
      <p:bldP spid="31" grpId="0"/>
      <p:bldP spid="33" grpId="0" animBg="1"/>
      <p:bldP spid="34"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5041" r="25041"/>
          <a:stretch>
            <a:fillRect/>
          </a:stretch>
        </p:blipFill>
        <p:spPr/>
      </p:pic>
      <p:pic>
        <p:nvPicPr>
          <p:cNvPr id="8" name="Picture Placeholder 7"/>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5039" r="25039"/>
          <a:stretch>
            <a:fillRect/>
          </a:stretch>
        </p:blipFill>
        <p:spPr/>
      </p:pic>
      <p:sp>
        <p:nvSpPr>
          <p:cNvPr id="3" name="Text Placeholder 2">
            <a:extLst>
              <a:ext uri="{FF2B5EF4-FFF2-40B4-BE49-F238E27FC236}">
                <a16:creationId xmlns:a16="http://schemas.microsoft.com/office/drawing/2014/main" xmlns="" id="{C916E318-9263-47C7-9637-7151AB1A31C6}"/>
              </a:ext>
            </a:extLst>
          </p:cNvPr>
          <p:cNvSpPr>
            <a:spLocks noGrp="1"/>
          </p:cNvSpPr>
          <p:nvPr>
            <p:ph type="body" sz="quarter" idx="12"/>
          </p:nvPr>
        </p:nvSpPr>
        <p:spPr/>
        <p:txBody>
          <a:bodyPr/>
          <a:lstStyle/>
          <a:p>
            <a:r>
              <a:rPr lang="en-US" b="1" dirty="0" smtClean="0"/>
              <a:t>The Concept</a:t>
            </a:r>
            <a:endParaRPr lang="en-US" b="1" dirty="0"/>
          </a:p>
        </p:txBody>
      </p:sp>
      <p:sp>
        <p:nvSpPr>
          <p:cNvPr id="6" name="TextBox 5">
            <a:extLst>
              <a:ext uri="{FF2B5EF4-FFF2-40B4-BE49-F238E27FC236}">
                <a16:creationId xmlns:a16="http://schemas.microsoft.com/office/drawing/2014/main" xmlns="" id="{DA04E79B-0178-4653-A0F1-694036EF5700}"/>
              </a:ext>
            </a:extLst>
          </p:cNvPr>
          <p:cNvSpPr txBox="1"/>
          <p:nvPr/>
        </p:nvSpPr>
        <p:spPr>
          <a:xfrm>
            <a:off x="7793442" y="1714499"/>
            <a:ext cx="3179358" cy="3539430"/>
          </a:xfrm>
          <a:prstGeom prst="rect">
            <a:avLst/>
          </a:prstGeom>
          <a:noFill/>
        </p:spPr>
        <p:txBody>
          <a:bodyPr wrap="square" rtlCol="0">
            <a:spAutoFit/>
          </a:bodyPr>
          <a:lstStyle/>
          <a:p>
            <a:r>
              <a:rPr lang="en-US" sz="1400" dirty="0">
                <a:solidFill>
                  <a:schemeClr val="tx1">
                    <a:lumMod val="50000"/>
                    <a:alpha val="55000"/>
                  </a:schemeClr>
                </a:solidFill>
              </a:rPr>
              <a:t>Let’s say 2 players play a skill based game, against each other. They pay 10 SGC as entrance fee.  </a:t>
            </a:r>
          </a:p>
          <a:p>
            <a:endParaRPr lang="en-US" sz="1400" dirty="0">
              <a:solidFill>
                <a:schemeClr val="tx1">
                  <a:lumMod val="50000"/>
                  <a:alpha val="55000"/>
                </a:schemeClr>
              </a:solidFill>
            </a:endParaRPr>
          </a:p>
          <a:p>
            <a:r>
              <a:rPr lang="en-US" sz="1400" b="1" dirty="0">
                <a:solidFill>
                  <a:srgbClr val="0070C0">
                    <a:alpha val="55000"/>
                  </a:srgbClr>
                </a:solidFill>
              </a:rPr>
              <a:t>What happens to this winner? They take all the coins! </a:t>
            </a:r>
          </a:p>
          <a:p>
            <a:endParaRPr lang="en-US" sz="1400" dirty="0">
              <a:solidFill>
                <a:schemeClr val="tx1">
                  <a:lumMod val="50000"/>
                  <a:alpha val="55000"/>
                </a:schemeClr>
              </a:solidFill>
            </a:endParaRPr>
          </a:p>
          <a:p>
            <a:r>
              <a:rPr lang="en-US" sz="1400" dirty="0">
                <a:solidFill>
                  <a:schemeClr val="tx1">
                    <a:lumMod val="50000"/>
                    <a:alpha val="55000"/>
                  </a:schemeClr>
                </a:solidFill>
              </a:rPr>
              <a:t>And they donate 20% of its to Suponic, to contribute to coin value increase and help cover operational cost. There is a winner in every game. That means Suponic receives 20% of every game. This burn rate is much faster than bitcoin halving! Hence increases value of SGC coins very quickly. </a:t>
            </a:r>
            <a:endParaRPr lang="en-US" sz="1400" dirty="0">
              <a:solidFill>
                <a:schemeClr val="tx1">
                  <a:lumMod val="50000"/>
                  <a:alpha val="55000"/>
                </a:schemeClr>
              </a:solidFill>
            </a:endParaRPr>
          </a:p>
        </p:txBody>
      </p:sp>
    </p:spTree>
    <p:extLst>
      <p:ext uri="{BB962C8B-B14F-4D97-AF65-F5344CB8AC3E}">
        <p14:creationId xmlns:p14="http://schemas.microsoft.com/office/powerpoint/2010/main" val="18170181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415FCC8F-FEF0-4F91-8597-D9B6735FFE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5950" y="1846979"/>
            <a:ext cx="8210551" cy="5011021"/>
          </a:xfrm>
          <a:prstGeom prst="rect">
            <a:avLst/>
          </a:prstGeom>
        </p:spPr>
      </p:pic>
      <p:sp>
        <p:nvSpPr>
          <p:cNvPr id="7" name="Text Placeholder 6">
            <a:extLst>
              <a:ext uri="{FF2B5EF4-FFF2-40B4-BE49-F238E27FC236}">
                <a16:creationId xmlns:a16="http://schemas.microsoft.com/office/drawing/2014/main" xmlns="" id="{DA8B086D-5658-43DA-9446-CF131CC76E9C}"/>
              </a:ext>
            </a:extLst>
          </p:cNvPr>
          <p:cNvSpPr>
            <a:spLocks noGrp="1"/>
          </p:cNvSpPr>
          <p:nvPr>
            <p:ph type="body" sz="quarter" idx="15"/>
          </p:nvPr>
        </p:nvSpPr>
        <p:spPr/>
        <p:txBody>
          <a:bodyPr/>
          <a:lstStyle/>
          <a:p>
            <a:r>
              <a:rPr lang="en-US" b="1" dirty="0" smtClean="0"/>
              <a:t>Why Buy Now ?</a:t>
            </a:r>
            <a:endParaRPr lang="en-US" b="1" dirty="0"/>
          </a:p>
        </p:txBody>
      </p:sp>
      <p:sp>
        <p:nvSpPr>
          <p:cNvPr id="23" name="TextBox 22">
            <a:extLst>
              <a:ext uri="{FF2B5EF4-FFF2-40B4-BE49-F238E27FC236}">
                <a16:creationId xmlns:a16="http://schemas.microsoft.com/office/drawing/2014/main" xmlns="" id="{3B74C5FA-BE92-4601-A526-9EC210264E1E}"/>
              </a:ext>
            </a:extLst>
          </p:cNvPr>
          <p:cNvSpPr txBox="1"/>
          <p:nvPr/>
        </p:nvSpPr>
        <p:spPr>
          <a:xfrm>
            <a:off x="4281482" y="2541887"/>
            <a:ext cx="2242004" cy="830997"/>
          </a:xfrm>
          <a:prstGeom prst="rect">
            <a:avLst/>
          </a:prstGeom>
          <a:noFill/>
        </p:spPr>
        <p:txBody>
          <a:bodyPr wrap="square" rtlCol="0">
            <a:spAutoFit/>
          </a:bodyPr>
          <a:lstStyle/>
          <a:p>
            <a:r>
              <a:rPr lang="en-US" sz="1200" dirty="0">
                <a:solidFill>
                  <a:schemeClr val="tx1">
                    <a:lumMod val="50000"/>
                  </a:schemeClr>
                </a:solidFill>
              </a:rPr>
              <a:t>Price for SGC is currently $1.50 USD per coin. It can be swapped at any time for 1 USDT.</a:t>
            </a:r>
            <a:endParaRPr lang="en-US" sz="1200" dirty="0">
              <a:solidFill>
                <a:schemeClr val="tx1">
                  <a:lumMod val="50000"/>
                </a:schemeClr>
              </a:solidFill>
            </a:endParaRPr>
          </a:p>
        </p:txBody>
      </p:sp>
      <p:sp>
        <p:nvSpPr>
          <p:cNvPr id="25" name="TextBox 24">
            <a:extLst>
              <a:ext uri="{FF2B5EF4-FFF2-40B4-BE49-F238E27FC236}">
                <a16:creationId xmlns:a16="http://schemas.microsoft.com/office/drawing/2014/main" xmlns="" id="{419F74DD-4BBB-4ABF-A209-3CC671804038}"/>
              </a:ext>
            </a:extLst>
          </p:cNvPr>
          <p:cNvSpPr txBox="1"/>
          <p:nvPr/>
        </p:nvSpPr>
        <p:spPr>
          <a:xfrm>
            <a:off x="4281482" y="4260056"/>
            <a:ext cx="2242004" cy="1015663"/>
          </a:xfrm>
          <a:prstGeom prst="rect">
            <a:avLst/>
          </a:prstGeom>
          <a:noFill/>
        </p:spPr>
        <p:txBody>
          <a:bodyPr wrap="square" rtlCol="0">
            <a:spAutoFit/>
          </a:bodyPr>
          <a:lstStyle/>
          <a:p>
            <a:r>
              <a:rPr lang="en-US" sz="1200" dirty="0">
                <a:solidFill>
                  <a:schemeClr val="tx1">
                    <a:lumMod val="50000"/>
                  </a:schemeClr>
                </a:solidFill>
              </a:rPr>
              <a:t>If you buy $1000 USD worth of coins now, can be worth $500,000 USD in the next few months! What happens if coin is worth $5000 </a:t>
            </a:r>
            <a:r>
              <a:rPr lang="en-US" sz="1200" dirty="0" smtClean="0">
                <a:solidFill>
                  <a:schemeClr val="tx1">
                    <a:lumMod val="50000"/>
                  </a:schemeClr>
                </a:solidFill>
              </a:rPr>
              <a:t>USD </a:t>
            </a:r>
            <a:r>
              <a:rPr lang="en-US" sz="1200" dirty="0">
                <a:solidFill>
                  <a:schemeClr val="tx1">
                    <a:lumMod val="50000"/>
                  </a:schemeClr>
                </a:solidFill>
              </a:rPr>
              <a:t>each</a:t>
            </a:r>
            <a:endParaRPr lang="en-US" sz="1200" dirty="0">
              <a:solidFill>
                <a:schemeClr val="tx1">
                  <a:lumMod val="50000"/>
                </a:schemeClr>
              </a:solidFill>
              <a:ea typeface="Open Sans Light" panose="020B0306030504020204" pitchFamily="34" charset="0"/>
              <a:cs typeface="Open Sans Light" panose="020B0306030504020204" pitchFamily="34" charset="0"/>
            </a:endParaRPr>
          </a:p>
        </p:txBody>
      </p:sp>
      <p:sp>
        <p:nvSpPr>
          <p:cNvPr id="27" name="TextBox 26">
            <a:extLst>
              <a:ext uri="{FF2B5EF4-FFF2-40B4-BE49-F238E27FC236}">
                <a16:creationId xmlns:a16="http://schemas.microsoft.com/office/drawing/2014/main" xmlns="" id="{FD0979DF-7986-4E9C-A6D2-7D616F1AA81E}"/>
              </a:ext>
            </a:extLst>
          </p:cNvPr>
          <p:cNvSpPr txBox="1"/>
          <p:nvPr/>
        </p:nvSpPr>
        <p:spPr>
          <a:xfrm>
            <a:off x="1508537" y="2541887"/>
            <a:ext cx="2242004" cy="830997"/>
          </a:xfrm>
          <a:prstGeom prst="rect">
            <a:avLst/>
          </a:prstGeom>
          <a:noFill/>
        </p:spPr>
        <p:txBody>
          <a:bodyPr wrap="square" rtlCol="0">
            <a:spAutoFit/>
          </a:bodyPr>
          <a:lstStyle/>
          <a:p>
            <a:r>
              <a:rPr lang="en-US" sz="1200" dirty="0">
                <a:solidFill>
                  <a:schemeClr val="tx1">
                    <a:lumMod val="50000"/>
                  </a:schemeClr>
                </a:solidFill>
              </a:rPr>
              <a:t>The coin can immediately be sold for USDT, which can be cashed out on most major exchanges in the world. </a:t>
            </a:r>
            <a:endParaRPr lang="en-US" sz="1200" dirty="0">
              <a:solidFill>
                <a:schemeClr val="tx1">
                  <a:lumMod val="50000"/>
                </a:schemeClr>
              </a:solidFill>
            </a:endParaRPr>
          </a:p>
        </p:txBody>
      </p:sp>
      <p:sp>
        <p:nvSpPr>
          <p:cNvPr id="29" name="TextBox 28">
            <a:extLst>
              <a:ext uri="{FF2B5EF4-FFF2-40B4-BE49-F238E27FC236}">
                <a16:creationId xmlns:a16="http://schemas.microsoft.com/office/drawing/2014/main" xmlns="" id="{F44C7D1D-EDE2-42B0-9B6E-AE816E5DB541}"/>
              </a:ext>
            </a:extLst>
          </p:cNvPr>
          <p:cNvSpPr txBox="1"/>
          <p:nvPr/>
        </p:nvSpPr>
        <p:spPr>
          <a:xfrm>
            <a:off x="1508537" y="4271226"/>
            <a:ext cx="2242004" cy="830997"/>
          </a:xfrm>
          <a:prstGeom prst="rect">
            <a:avLst/>
          </a:prstGeom>
          <a:noFill/>
        </p:spPr>
        <p:txBody>
          <a:bodyPr wrap="square" rtlCol="0">
            <a:spAutoFit/>
          </a:bodyPr>
          <a:lstStyle/>
          <a:p>
            <a:r>
              <a:rPr lang="en-US" sz="1200" dirty="0">
                <a:solidFill>
                  <a:schemeClr val="tx1">
                    <a:lumMod val="50000"/>
                  </a:schemeClr>
                </a:solidFill>
              </a:rPr>
              <a:t>When an average </a:t>
            </a:r>
            <a:r>
              <a:rPr lang="en-US" sz="1200" dirty="0" err="1">
                <a:solidFill>
                  <a:schemeClr val="tx1">
                    <a:lumMod val="50000"/>
                  </a:schemeClr>
                </a:solidFill>
              </a:rPr>
              <a:t>ccu</a:t>
            </a:r>
            <a:r>
              <a:rPr lang="en-US" sz="1200" dirty="0">
                <a:solidFill>
                  <a:schemeClr val="tx1">
                    <a:lumMod val="50000"/>
                  </a:schemeClr>
                </a:solidFill>
              </a:rPr>
              <a:t> in the gaming platform hits 3000, SGC coins are estimated to be at $500 USD each. </a:t>
            </a:r>
            <a:endParaRPr lang="en-US" sz="1200" dirty="0">
              <a:solidFill>
                <a:schemeClr val="tx1">
                  <a:lumMod val="50000"/>
                </a:schemeClr>
              </a:solidFill>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070" y="270394"/>
            <a:ext cx="2164211" cy="595633"/>
          </a:xfrm>
          <a:prstGeom prst="rect">
            <a:avLst/>
          </a:prstGeom>
        </p:spPr>
      </p:pic>
      <p:sp>
        <p:nvSpPr>
          <p:cNvPr id="6" name="Diamond 5"/>
          <p:cNvSpPr/>
          <p:nvPr/>
        </p:nvSpPr>
        <p:spPr>
          <a:xfrm>
            <a:off x="1317384" y="2541887"/>
            <a:ext cx="191153" cy="191153"/>
          </a:xfrm>
          <a:prstGeom prst="diamond">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amond 21"/>
          <p:cNvSpPr/>
          <p:nvPr/>
        </p:nvSpPr>
        <p:spPr>
          <a:xfrm>
            <a:off x="4115960" y="2541887"/>
            <a:ext cx="191153" cy="191153"/>
          </a:xfrm>
          <a:prstGeom prst="diamond">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p:cNvSpPr/>
          <p:nvPr/>
        </p:nvSpPr>
        <p:spPr>
          <a:xfrm>
            <a:off x="1317384" y="4319887"/>
            <a:ext cx="191153" cy="191153"/>
          </a:xfrm>
          <a:prstGeom prst="diamond">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p:cNvSpPr/>
          <p:nvPr/>
        </p:nvSpPr>
        <p:spPr>
          <a:xfrm>
            <a:off x="4115960" y="4319887"/>
            <a:ext cx="191153" cy="191153"/>
          </a:xfrm>
          <a:prstGeom prst="diamond">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9"/>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t="2351" b="2351"/>
          <a:stretch>
            <a:fillRect/>
          </a:stretch>
        </p:blipFill>
        <p:spPr>
          <a:xfrm>
            <a:off x="7916863" y="2249488"/>
            <a:ext cx="6329362" cy="4021137"/>
          </a:xfrm>
        </p:spPr>
      </p:pic>
    </p:spTree>
    <p:extLst>
      <p:ext uri="{BB962C8B-B14F-4D97-AF65-F5344CB8AC3E}">
        <p14:creationId xmlns:p14="http://schemas.microsoft.com/office/powerpoint/2010/main" val="4263271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2" presetClass="entr" presetSubtype="2" accel="40000" decel="4000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1+#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2" presetClass="entr" presetSubtype="1" fill="hold" grpId="0" nodeType="withEffect">
                                  <p:stCondLst>
                                    <p:cond delay="500"/>
                                  </p:stCondLst>
                                  <p:childTnLst>
                                    <p:set>
                                      <p:cBhvr>
                                        <p:cTn id="14" dur="1" fill="hold">
                                          <p:stCondLst>
                                            <p:cond delay="0"/>
                                          </p:stCondLst>
                                        </p:cTn>
                                        <p:tgtEl>
                                          <p:spTgt spid="23"/>
                                        </p:tgtEl>
                                        <p:attrNameLst>
                                          <p:attrName>style.visibility</p:attrName>
                                        </p:attrNameLst>
                                      </p:cBhvr>
                                      <p:to>
                                        <p:strVal val="visible"/>
                                      </p:to>
                                    </p:set>
                                    <p:animEffect transition="in" filter="wipe(up)">
                                      <p:cBhvr>
                                        <p:cTn id="15" dur="500"/>
                                        <p:tgtEl>
                                          <p:spTgt spid="23"/>
                                        </p:tgtEl>
                                      </p:cBhvr>
                                    </p:animEffect>
                                  </p:childTnLst>
                                </p:cTn>
                              </p:par>
                              <p:par>
                                <p:cTn id="16" presetID="22" presetClass="entr" presetSubtype="1" fill="hold" grpId="0" nodeType="withEffect">
                                  <p:stCondLst>
                                    <p:cond delay="500"/>
                                  </p:stCondLst>
                                  <p:childTnLst>
                                    <p:set>
                                      <p:cBhvr>
                                        <p:cTn id="17" dur="1" fill="hold">
                                          <p:stCondLst>
                                            <p:cond delay="0"/>
                                          </p:stCondLst>
                                        </p:cTn>
                                        <p:tgtEl>
                                          <p:spTgt spid="25"/>
                                        </p:tgtEl>
                                        <p:attrNameLst>
                                          <p:attrName>style.visibility</p:attrName>
                                        </p:attrNameLst>
                                      </p:cBhvr>
                                      <p:to>
                                        <p:strVal val="visible"/>
                                      </p:to>
                                    </p:set>
                                    <p:animEffect transition="in" filter="wipe(up)">
                                      <p:cBhvr>
                                        <p:cTn id="18" dur="500"/>
                                        <p:tgtEl>
                                          <p:spTgt spid="25"/>
                                        </p:tgtEl>
                                      </p:cBhvr>
                                    </p:animEffect>
                                  </p:childTnLst>
                                </p:cTn>
                              </p:par>
                              <p:par>
                                <p:cTn id="19" presetID="22" presetClass="entr" presetSubtype="1" fill="hold" grpId="0" nodeType="withEffect">
                                  <p:stCondLst>
                                    <p:cond delay="500"/>
                                  </p:stCondLst>
                                  <p:childTnLst>
                                    <p:set>
                                      <p:cBhvr>
                                        <p:cTn id="20" dur="1" fill="hold">
                                          <p:stCondLst>
                                            <p:cond delay="0"/>
                                          </p:stCondLst>
                                        </p:cTn>
                                        <p:tgtEl>
                                          <p:spTgt spid="27"/>
                                        </p:tgtEl>
                                        <p:attrNameLst>
                                          <p:attrName>style.visibility</p:attrName>
                                        </p:attrNameLst>
                                      </p:cBhvr>
                                      <p:to>
                                        <p:strVal val="visible"/>
                                      </p:to>
                                    </p:set>
                                    <p:animEffect transition="in" filter="wipe(up)">
                                      <p:cBhvr>
                                        <p:cTn id="21" dur="500"/>
                                        <p:tgtEl>
                                          <p:spTgt spid="27"/>
                                        </p:tgtEl>
                                      </p:cBhvr>
                                    </p:animEffect>
                                  </p:childTnLst>
                                </p:cTn>
                              </p:par>
                              <p:par>
                                <p:cTn id="22" presetID="22" presetClass="entr" presetSubtype="1" fill="hold" grpId="0" nodeType="withEffect">
                                  <p:stCondLst>
                                    <p:cond delay="500"/>
                                  </p:stCondLst>
                                  <p:childTnLst>
                                    <p:set>
                                      <p:cBhvr>
                                        <p:cTn id="23" dur="1" fill="hold">
                                          <p:stCondLst>
                                            <p:cond delay="0"/>
                                          </p:stCondLst>
                                        </p:cTn>
                                        <p:tgtEl>
                                          <p:spTgt spid="29"/>
                                        </p:tgtEl>
                                        <p:attrNameLst>
                                          <p:attrName>style.visibility</p:attrName>
                                        </p:attrNameLst>
                                      </p:cBhvr>
                                      <p:to>
                                        <p:strVal val="visible"/>
                                      </p:to>
                                    </p:set>
                                    <p:animEffect transition="in" filter="wipe(up)">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3" grpId="0"/>
      <p:bldP spid="25" grpId="0"/>
      <p:bldP spid="27" grpId="0"/>
      <p:bldP spid="29" grpId="0"/>
    </p:bldLst>
  </p:timing>
</p:sld>
</file>

<file path=ppt/theme/theme1.xml><?xml version="1.0" encoding="utf-8"?>
<a:theme xmlns:a="http://schemas.openxmlformats.org/drawingml/2006/main" name="Office Theme">
  <a:themeElements>
    <a:clrScheme name="SPORTA">
      <a:dk1>
        <a:srgbClr val="3F3F3F"/>
      </a:dk1>
      <a:lt1>
        <a:srgbClr val="FFFFFF"/>
      </a:lt1>
      <a:dk2>
        <a:srgbClr val="313C41"/>
      </a:dk2>
      <a:lt2>
        <a:srgbClr val="FFFFFF"/>
      </a:lt2>
      <a:accent1>
        <a:srgbClr val="00B0F0"/>
      </a:accent1>
      <a:accent2>
        <a:srgbClr val="179DD9"/>
      </a:accent2>
      <a:accent3>
        <a:srgbClr val="40C2D2"/>
      </a:accent3>
      <a:accent4>
        <a:srgbClr val="3FBC96"/>
      </a:accent4>
      <a:accent5>
        <a:srgbClr val="7EC564"/>
      </a:accent5>
      <a:accent6>
        <a:srgbClr val="A5C44B"/>
      </a:accent6>
      <a:hlink>
        <a:srgbClr val="A05024"/>
      </a:hlink>
      <a:folHlink>
        <a:srgbClr val="FEC037"/>
      </a:folHlink>
    </a:clrScheme>
    <a:fontScheme name="SPORTA">
      <a:majorFont>
        <a:latin typeface="Ubuntu"/>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2025</TotalTime>
  <Words>1231</Words>
  <Application>Microsoft Office PowerPoint</Application>
  <PresentationFormat>Widescreen</PresentationFormat>
  <Paragraphs>144</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Open Sans</vt:lpstr>
      <vt:lpstr>Open Sans Light</vt:lpstr>
      <vt:lpstr>Ubuntu</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Dracarys</dc:creator>
  <cp:lastModifiedBy>Shah Muhammad Babar</cp:lastModifiedBy>
  <cp:revision>122</cp:revision>
  <dcterms:created xsi:type="dcterms:W3CDTF">2018-06-14T07:46:08Z</dcterms:created>
  <dcterms:modified xsi:type="dcterms:W3CDTF">2021-06-13T02:06:31Z</dcterms:modified>
</cp:coreProperties>
</file>